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6" r:id="rId2"/>
    <p:sldMasterId id="2147483657" r:id="rId3"/>
  </p:sldMasterIdLst>
  <p:notesMasterIdLst>
    <p:notesMasterId r:id="rId34"/>
  </p:notesMasterIdLst>
  <p:handoutMasterIdLst>
    <p:handoutMasterId r:id="rId35"/>
  </p:handoutMasterIdLst>
  <p:sldIdLst>
    <p:sldId id="284" r:id="rId4"/>
    <p:sldId id="257" r:id="rId5"/>
    <p:sldId id="268" r:id="rId6"/>
    <p:sldId id="276" r:id="rId7"/>
    <p:sldId id="280" r:id="rId8"/>
    <p:sldId id="289" r:id="rId9"/>
    <p:sldId id="278" r:id="rId10"/>
    <p:sldId id="258" r:id="rId11"/>
    <p:sldId id="290" r:id="rId12"/>
    <p:sldId id="277" r:id="rId13"/>
    <p:sldId id="270" r:id="rId14"/>
    <p:sldId id="271" r:id="rId15"/>
    <p:sldId id="275" r:id="rId16"/>
    <p:sldId id="286" r:id="rId17"/>
    <p:sldId id="292" r:id="rId18"/>
    <p:sldId id="288" r:id="rId19"/>
    <p:sldId id="295" r:id="rId20"/>
    <p:sldId id="294" r:id="rId21"/>
    <p:sldId id="293" r:id="rId22"/>
    <p:sldId id="273" r:id="rId23"/>
    <p:sldId id="260" r:id="rId24"/>
    <p:sldId id="261" r:id="rId25"/>
    <p:sldId id="262" r:id="rId26"/>
    <p:sldId id="263" r:id="rId27"/>
    <p:sldId id="264" r:id="rId28"/>
    <p:sldId id="266" r:id="rId29"/>
    <p:sldId id="269" r:id="rId30"/>
    <p:sldId id="291" r:id="rId31"/>
    <p:sldId id="296" r:id="rId32"/>
    <p:sldId id="267" r:id="rId33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2674" autoAdjust="0"/>
  </p:normalViewPr>
  <p:slideViewPr>
    <p:cSldViewPr>
      <p:cViewPr varScale="1">
        <p:scale>
          <a:sx n="107" d="100"/>
          <a:sy n="107" d="100"/>
        </p:scale>
        <p:origin x="172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AA3565D-88C2-48E2-B842-6E5141D45E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51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398BCE1-175E-44AD-9441-1E60259474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28" y="0"/>
            <a:ext cx="2946351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2802162A-C0D8-4B64-8636-816DCEAFC5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67"/>
            <a:ext cx="2946351" cy="4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4F39C5C4-BAC1-42E0-AB84-25D24F0697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fld id="{0E929854-1621-4DD4-96B4-7F28B88AFEB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4879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978BE4-91C3-4C12-9F7C-CD0C09DB185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158" cy="4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9B482EA-BB33-4570-9BE1-92B38A881DA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9728" y="0"/>
            <a:ext cx="2943158" cy="4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465E59B-8AD6-4301-A01B-368EF4E71B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927" y="4716026"/>
            <a:ext cx="5434629" cy="446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90F5A60-C838-4034-815D-83631FDF6B8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30466"/>
            <a:ext cx="2943158" cy="49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9F9D9124-80F5-4E1F-A58C-6BDBFCD794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728" y="9430466"/>
            <a:ext cx="2943158" cy="49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53DD686-F127-4933-A68B-043567BE84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9576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BF229B-CF04-4B42-A9F1-06B8F1343133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02CCC-AA89-4CF2-B09B-BC98F75F0AD2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C49447-1E9A-4771-AB08-BE79F4BABAC4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4FACD8-7F5B-4AD6-A51C-150D3A2203C4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3B47F7-E9BA-4599-9977-F30316909BF4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56DD60-2A4D-4620-8877-878615F15A81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FBCAB5-293F-43C6-8F48-EBF65430C7BF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DDB8A0-B5E2-48FA-9C80-73FF4A350BEB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71EBE9-DE90-4196-93BC-0FFD15EF7FF2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>
              <a:latin typeface="Arial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385CA-6916-40CD-BF4C-C1F87D418574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>
              <a:latin typeface="Arial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5741D3-15D1-43EF-8F5F-2BACC17BD0C7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>
              <a:latin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D610CC-0A80-47D7-8624-D33ED7070DF0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>
              <a:latin typeface="Arial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6EC985-FF53-455D-A81E-0DEFA8438FAE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>
              <a:latin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6B6099-E638-41E8-835D-A41705F31E81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>
              <a:latin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8CDA2-912F-4AC5-ADAE-BB53E0249512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>
              <a:latin typeface="Arial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DB1C27-A7BD-456E-98B0-737A3C300EF8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8E2ED-0B07-456C-8FA5-6CF4690BA799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119EFA-B9D2-46AC-851B-A1123D5072C1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>
              <a:latin typeface="Arial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534737-EA74-478B-B521-7C96AFBC0A1E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B3683A-EA72-4A2D-8753-535E186585AE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DC5EAE-918A-41EB-9BF5-721D914A93D5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81F3C3-1133-43C4-9A72-9CDCD3E4C7FD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AF8724-FA86-4A84-8839-11D37AF00D99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7F4745-E562-4D9A-AAC6-73DBCF7741B1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>
              <a:latin typeface="Arial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1092200"/>
            <a:ext cx="4992688" cy="37449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8" y="4716027"/>
            <a:ext cx="5436224" cy="44671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B26A65-893F-4A8D-802A-ACADD19DB807}" type="slidenum">
              <a:rPr lang="pl-PL" altLang="pl-PL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ACED1-CAA0-48E6-8D3E-C8938BC8AB3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838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CBF20-CD80-418E-8244-9EC76522B9F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724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736725"/>
            <a:ext cx="1971675" cy="44402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736725"/>
            <a:ext cx="5762625" cy="4440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A1B53-54FE-43CF-BFBD-AF2D02ACFE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D46E5-880D-4469-86AF-0A7157CDE58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60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C8A1B-DAEE-444B-AA2A-5CD68A6A25C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870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C9F6E-AEAC-4A7D-ADA6-430EB210F3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643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85DDF-81E0-46BD-B102-EAEA2AE18C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650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93CB5-AD7E-4A57-A8C8-3B6A28CC59E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406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3B88C-5BB3-43F0-B979-5FEF0E2C4B1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171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98971-B8E0-4B4B-9D0E-256E168EDE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191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93F41-6C80-4915-A9EA-D885C5B5531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01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E0BFC-C1C2-4D81-A10F-E575EA4BCCF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8532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F1475-796A-4C5E-9221-20415F67E80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242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B1169-5671-4F81-83BB-E36A5BA93AD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707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5325A-AE24-4EF9-9C23-FBAA51FF9B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0694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ytuł,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wykresu 3">
            <a:extLst/>
          </p:cNvPr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E194-CC71-438D-BB00-0C76812D73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933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FDB65-3E61-472C-84CD-8527326C0CC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4706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8538B-B644-4E0E-B209-63F2FAB2A4E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37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F7966-5750-401F-B05F-45B73AD067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4789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66949-D34F-4514-AE4D-07ED79904F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4282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F0C09-5B8F-45A5-BB4C-08AA050639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0449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6527A-9B53-40B5-AA9A-1DA1480D57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910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4A2E2-E93B-4EED-B1B5-E62ACD84693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303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898D2-BE9B-4699-A108-A407A25BF3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1447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91116-806B-4658-978B-ED0B75DCBA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5937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E28F3-9EEF-4821-A8EC-56F112A8D7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4782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A225A-2A32-4A67-8F69-EC0739FF98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6828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FA4DE-0AEB-4C82-9CD8-BCC63EED00E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115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F5510-73B5-4AFB-A03C-3A686BFD65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32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0326A-412F-4B0E-BA41-3C51E5009CB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82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03E66-7A1F-4DE4-A0C4-525BBF3C29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762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10665-5197-472E-92B9-06919FB5A2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527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2696D-C114-46C8-A686-9230A5AD000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87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043DE-AA78-4105-8F2C-A2E786B6370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719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1031" name="Group 2"/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1034" name="Freeform 3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5" name="Freeform 4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6" name="Freeform 5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7" name="Freeform 6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8" name="Freeform 7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4 w 2296"/>
                <a:gd name="T1" fmla="*/ 3140 h 1469"/>
                <a:gd name="T2" fmla="*/ 6 w 2296"/>
                <a:gd name="T3" fmla="*/ 2998 h 1469"/>
                <a:gd name="T4" fmla="*/ 7 w 2296"/>
                <a:gd name="T5" fmla="*/ 2838 h 1469"/>
                <a:gd name="T6" fmla="*/ 8 w 2296"/>
                <a:gd name="T7" fmla="*/ 2657 h 1469"/>
                <a:gd name="T8" fmla="*/ 9 w 2296"/>
                <a:gd name="T9" fmla="*/ 2464 h 1469"/>
                <a:gd name="T10" fmla="*/ 9 w 2296"/>
                <a:gd name="T11" fmla="*/ 2242 h 1469"/>
                <a:gd name="T12" fmla="*/ 9 w 2296"/>
                <a:gd name="T13" fmla="*/ 1980 h 1469"/>
                <a:gd name="T14" fmla="*/ 9 w 2296"/>
                <a:gd name="T15" fmla="*/ 1660 h 1469"/>
                <a:gd name="T16" fmla="*/ 9 w 2296"/>
                <a:gd name="T17" fmla="*/ 1353 h 1469"/>
                <a:gd name="T18" fmla="*/ 9 w 2296"/>
                <a:gd name="T19" fmla="*/ 1078 h 1469"/>
                <a:gd name="T20" fmla="*/ 9 w 2296"/>
                <a:gd name="T21" fmla="*/ 819 h 1469"/>
                <a:gd name="T22" fmla="*/ 7 w 2296"/>
                <a:gd name="T23" fmla="*/ 465 h 1469"/>
                <a:gd name="T24" fmla="*/ 7 w 2296"/>
                <a:gd name="T25" fmla="*/ 273 h 1469"/>
                <a:gd name="T26" fmla="*/ 6 w 2296"/>
                <a:gd name="T27" fmla="*/ 126 h 1469"/>
                <a:gd name="T28" fmla="*/ 6 w 2296"/>
                <a:gd name="T29" fmla="*/ 10 h 1469"/>
                <a:gd name="T30" fmla="*/ 6 w 2296"/>
                <a:gd name="T31" fmla="*/ 0 h 1469"/>
                <a:gd name="T32" fmla="*/ 7 w 2296"/>
                <a:gd name="T33" fmla="*/ 354 h 1469"/>
                <a:gd name="T34" fmla="*/ 8 w 2296"/>
                <a:gd name="T35" fmla="*/ 755 h 1469"/>
                <a:gd name="T36" fmla="*/ 9 w 2296"/>
                <a:gd name="T37" fmla="*/ 969 h 1469"/>
                <a:gd name="T38" fmla="*/ 9 w 2296"/>
                <a:gd name="T39" fmla="*/ 1188 h 1469"/>
                <a:gd name="T40" fmla="*/ 9 w 2296"/>
                <a:gd name="T41" fmla="*/ 1416 h 1469"/>
                <a:gd name="T42" fmla="*/ 9 w 2296"/>
                <a:gd name="T43" fmla="*/ 1660 h 1469"/>
                <a:gd name="T44" fmla="*/ 9 w 2296"/>
                <a:gd name="T45" fmla="*/ 1881 h 1469"/>
                <a:gd name="T46" fmla="*/ 9 w 2296"/>
                <a:gd name="T47" fmla="*/ 2081 h 1469"/>
                <a:gd name="T48" fmla="*/ 9 w 2296"/>
                <a:gd name="T49" fmla="*/ 2242 h 1469"/>
                <a:gd name="T50" fmla="*/ 8 w 2296"/>
                <a:gd name="T51" fmla="*/ 2372 h 1469"/>
                <a:gd name="T52" fmla="*/ 7 w 2296"/>
                <a:gd name="T53" fmla="*/ 2500 h 1469"/>
                <a:gd name="T54" fmla="*/ 6 w 2296"/>
                <a:gd name="T55" fmla="*/ 2690 h 1469"/>
                <a:gd name="T56" fmla="*/ 4 w 2296"/>
                <a:gd name="T57" fmla="*/ 2867 h 1469"/>
                <a:gd name="T58" fmla="*/ 2 w 2296"/>
                <a:gd name="T59" fmla="*/ 3049 h 1469"/>
                <a:gd name="T60" fmla="*/ 2 w 2296"/>
                <a:gd name="T61" fmla="*/ 3162 h 1469"/>
                <a:gd name="T62" fmla="*/ 2 w 2296"/>
                <a:gd name="T63" fmla="*/ 3268 h 1469"/>
                <a:gd name="T64" fmla="*/ 2 w 2296"/>
                <a:gd name="T65" fmla="*/ 3406 h 1469"/>
                <a:gd name="T66" fmla="*/ 2 w 2296"/>
                <a:gd name="T67" fmla="*/ 3566 h 1469"/>
                <a:gd name="T68" fmla="*/ 0 w 2296"/>
                <a:gd name="T69" fmla="*/ 3737 h 1469"/>
                <a:gd name="T70" fmla="*/ 2 w 2296"/>
                <a:gd name="T71" fmla="*/ 3932 h 1469"/>
                <a:gd name="T72" fmla="*/ 2 w 2296"/>
                <a:gd name="T73" fmla="*/ 4093 h 1469"/>
                <a:gd name="T74" fmla="*/ 2 w 2296"/>
                <a:gd name="T75" fmla="*/ 4225 h 1469"/>
                <a:gd name="T76" fmla="*/ 2 w 2296"/>
                <a:gd name="T77" fmla="*/ 4349 h 1469"/>
                <a:gd name="T78" fmla="*/ 2 w 2296"/>
                <a:gd name="T79" fmla="*/ 4188 h 1469"/>
                <a:gd name="T80" fmla="*/ 2 w 2296"/>
                <a:gd name="T81" fmla="*/ 4029 h 1469"/>
                <a:gd name="T82" fmla="*/ 2 w 2296"/>
                <a:gd name="T83" fmla="*/ 3865 h 1469"/>
                <a:gd name="T84" fmla="*/ 2 w 2296"/>
                <a:gd name="T85" fmla="*/ 3729 h 1469"/>
                <a:gd name="T86" fmla="*/ 2 w 2296"/>
                <a:gd name="T87" fmla="*/ 3577 h 1469"/>
                <a:gd name="T88" fmla="*/ 2 w 2296"/>
                <a:gd name="T89" fmla="*/ 3450 h 1469"/>
                <a:gd name="T90" fmla="*/ 2 w 2296"/>
                <a:gd name="T91" fmla="*/ 3317 h 1469"/>
                <a:gd name="T92" fmla="*/ 3 w 2296"/>
                <a:gd name="T93" fmla="*/ 3224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50 h 1906"/>
                <a:gd name="T4" fmla="*/ 6187 w 5740"/>
                <a:gd name="T5" fmla="*/ 350 h 1906"/>
                <a:gd name="T6" fmla="*/ 618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1348850-1FE6-4CEE-9816-A3D6F6619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36725"/>
            <a:ext cx="7769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DBFB3691-36C2-4701-9C8E-D96CF238A5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93EE844-64CF-4060-B4FE-39F457961AD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9988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0F1BD1AB-ACDF-4CAD-8A98-571F3CEA6D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3163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45000"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0240E904-C3B9-4F91-BB37-FF56A593BA8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8E458E28-AAA0-4292-B6C6-F385349253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D55A2685-C287-4D7F-A663-CA6F9FFB92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34861567-6402-4FCB-AE92-14432524E5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834633CA-6DA1-4E51-9208-C899172170B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A49DF5AA-5524-4E7A-8386-9D30C0828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8649A990-8600-402E-8348-31FCEC2C1E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DC9588A0-FADF-4462-BB2B-E7BC3D74E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90264AA1-397C-4052-A92A-9046E6E326B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5805488"/>
            <a:ext cx="9144000" cy="1052512"/>
          </a:xfrm>
        </p:spPr>
        <p:txBody>
          <a:bodyPr anchor="ctr"/>
          <a:lstStyle/>
          <a:p>
            <a:pPr eaLnBrk="1" hangingPunct="1"/>
            <a:r>
              <a:rPr lang="pl-PL" altLang="pl-PL" sz="3600" b="1" dirty="0" smtClean="0">
                <a:solidFill>
                  <a:schemeClr val="tx1"/>
                </a:solidFill>
                <a:cs typeface="Times New Roman" pitchFamily="18" charset="0"/>
              </a:rPr>
              <a:t>SPRAWOZDANIE Z WYKONANIA BUDŻETU GMINY NIEPORĘT</a:t>
            </a:r>
            <a:br>
              <a:rPr lang="pl-PL" altLang="pl-PL" sz="36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altLang="pl-PL" sz="3600" b="1" dirty="0" smtClean="0">
                <a:solidFill>
                  <a:schemeClr val="tx1"/>
                </a:solidFill>
                <a:cs typeface="Times New Roman" pitchFamily="18" charset="0"/>
              </a:rPr>
              <a:t>ZA 2022 r.</a:t>
            </a:r>
            <a:r>
              <a:rPr lang="pl-PL" altLang="pl-PL" sz="4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pl-PL" altLang="pl-PL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pl-PL" altLang="pl-PL" sz="4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3F532473-723E-415A-801E-D62FEA2D2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3531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l-PL" alt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Nieporęt, dnia </a:t>
            </a:r>
            <a:r>
              <a:rPr lang="pl-PL" alt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czerwca 2023 </a:t>
            </a:r>
            <a:r>
              <a:rPr lang="pl-PL" alt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chemeClr val="bg1"/>
                </a:solidFill>
              </a:rPr>
              <a:t>PLAN  I  WYKONANIE DOCHODÓW  WG  ŹRÓDEŁ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1547813" y="184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417638"/>
            <a:ext cx="7488832" cy="474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404813"/>
            <a:ext cx="8004175" cy="487362"/>
          </a:xfrm>
        </p:spPr>
        <p:txBody>
          <a:bodyPr/>
          <a:lstStyle/>
          <a:p>
            <a:pPr eaLnBrk="1" hangingPunct="1"/>
            <a:r>
              <a:rPr lang="pl-PL" altLang="pl-PL" sz="3200" dirty="0" smtClean="0">
                <a:solidFill>
                  <a:schemeClr val="bg1"/>
                </a:solidFill>
              </a:rPr>
              <a:t>Źródła finansowania wydatków budżetu</a:t>
            </a:r>
            <a:r>
              <a:rPr lang="pl-PL" altLang="pl-PL" sz="4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313"/>
            <a:ext cx="8496944" cy="4646612"/>
          </a:xfrm>
        </p:spPr>
        <p:txBody>
          <a:bodyPr/>
          <a:lstStyle/>
          <a:p>
            <a:pPr eaLnBrk="1" hangingPunct="1"/>
            <a:r>
              <a:rPr lang="pl-PL" altLang="pl-PL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Główne źródła finansowania budżetu:</a:t>
            </a:r>
          </a:p>
          <a:p>
            <a:pPr eaLnBrk="1" hangingPunct="1"/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podatek dochodowy od osób fizycznych         </a:t>
            </a:r>
          </a:p>
          <a:p>
            <a:pPr marL="0" indent="0" eaLnBrk="1" hangingPunct="1">
              <a:buNone/>
            </a:pPr>
            <a:r>
              <a:rPr lang="pl-PL" alt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35 625 589,04 zł</a:t>
            </a:r>
            <a:r>
              <a:rPr lang="pl-PL" alt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podatki lokalne, od czynności cywilnoprawnych </a:t>
            </a:r>
            <a:b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 spadków i darowizn </a:t>
            </a: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21 922 556,22 zł</a:t>
            </a:r>
            <a:endParaRPr lang="pl-PL" altLang="pl-PL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subwencja z budżetu państwa (część oświatowa </a:t>
            </a: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21 330 </a:t>
            </a:r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923,00 </a:t>
            </a: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+ uzupełnienie subwencji ogólnej (w tym </a:t>
            </a: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 </a:t>
            </a:r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 </a:t>
            </a: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alt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21 518 123,00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endParaRPr lang="pl-PL" altLang="pl-PL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27581FFF-C240-467D-B1C3-F7FDA3328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322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opłaty </a:t>
            </a: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np.: skarbowa, miejscowa, środowiskowa, za sprzedaż alkoholu, za zajęcie pasa drogowego, za zagospodarowanie odpadów     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6 443 327,10 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r>
              <a:rPr lang="pl-PL" alt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 dochody własne (m. in.: najem, dzierżawa, odsetki, sprzedaż usług, zwroty kosztów, zwroty </a:t>
            </a:r>
            <a:r>
              <a:rPr lang="pl-PL" altLang="pl-P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dotacji, wpływy ze sprzedaży węgla (158 968,00 zł) zadanie potraktowane jako sprzedaż towarów przez Gminy)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231 989,27 </a:t>
            </a:r>
            <a:r>
              <a:rPr lang="pl-PL" alt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dochodowy od osób prawnych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2 083 031,08 </a:t>
            </a:r>
            <a:r>
              <a:rPr lang="pl-PL" alt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zł,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B16709DE-8500-4C58-98BA-83CDA4F75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otrzymane w ramach programów finansowanych </a:t>
            </a:r>
            <a:b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udziałem środków UE w kwocie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3 332 173,04 zł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m. in.: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tabLst>
                <a:tab pos="2508250" algn="l"/>
              </a:tabLst>
              <a:defRPr/>
            </a:pP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843 922,15 zł - „Budowa ścieżki rowerowej nad 	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Kanałem Żerańskim i inne”,</a:t>
            </a:r>
          </a:p>
          <a:p>
            <a:pPr algn="just" eaLnBrk="1" hangingPunct="1">
              <a:lnSpc>
                <a:spcPct val="90000"/>
              </a:lnSpc>
              <a:tabLst>
                <a:tab pos="2508250" algn="l"/>
              </a:tabLst>
              <a:defRPr/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1 220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692,16 zł – „Termomodernizacja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budynku Szkoły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Podstawowej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Stanisławowie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		  Pierwszym”</a:t>
            </a:r>
          </a:p>
          <a:p>
            <a:pPr algn="just" eaLnBrk="1" hangingPunct="1">
              <a:lnSpc>
                <a:spcPct val="90000"/>
              </a:lnSpc>
              <a:tabLst>
                <a:tab pos="2508250" algn="l"/>
              </a:tabLst>
              <a:defRPr/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166 206,01 zł - Projekt „Uporządkowanie gospodarki 	ściekowej na osiedlach w Białobrzegach 	i Zegrzu Południowym, Gmina Nieporęt” 	– „Budowa sieci kanalizacji sanitarnej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 Nieporęcie”,</a:t>
            </a:r>
          </a:p>
          <a:p>
            <a:pPr algn="just" eaLnBrk="1" hangingPunct="1">
              <a:lnSpc>
                <a:spcPct val="90000"/>
              </a:lnSpc>
              <a:tabLst>
                <a:tab pos="2508250" algn="l"/>
              </a:tabLst>
              <a:defRPr/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99 999,50 zł  – „Cyfrowa Gmina”, </a:t>
            </a:r>
          </a:p>
          <a:p>
            <a:pPr eaLnBrk="1" hangingPunct="1">
              <a:lnSpc>
                <a:spcPct val="90000"/>
              </a:lnSpc>
              <a:tabLst>
                <a:tab pos="2508250" algn="l"/>
              </a:tabLst>
              <a:defRPr/>
            </a:pP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tabLst>
                <a:tab pos="2508250" algn="l"/>
              </a:tabLs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508250" algn="l"/>
              </a:tabLst>
              <a:defRPr/>
            </a:pPr>
            <a:endParaRPr lang="pl-PL" alt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5BD23C9F-566C-484E-BE5D-21B9070F3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507413" cy="63357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pl-PL" altLang="pl-PL" sz="2800" dirty="0">
                <a:solidFill>
                  <a:schemeClr val="bg1"/>
                </a:solidFill>
              </a:rPr>
              <a:t>Wpływy z tytułu pomocy finansowej </a:t>
            </a:r>
            <a:r>
              <a:rPr lang="pl-PL" altLang="pl-PL" sz="2800" b="1" dirty="0">
                <a:solidFill>
                  <a:schemeClr val="bg1"/>
                </a:solidFill>
              </a:rPr>
              <a:t>468 867,01 zł  </a:t>
            </a:r>
            <a:r>
              <a:rPr lang="pl-PL" altLang="pl-PL" sz="2800" b="1" dirty="0" smtClean="0">
                <a:solidFill>
                  <a:schemeClr val="bg1"/>
                </a:solidFill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</a:rPr>
            </a:br>
            <a:r>
              <a:rPr lang="pl-PL" altLang="pl-PL" sz="2800" dirty="0" smtClean="0">
                <a:solidFill>
                  <a:schemeClr val="bg1"/>
                </a:solidFill>
              </a:rPr>
              <a:t>w </a:t>
            </a:r>
            <a:r>
              <a:rPr lang="pl-PL" altLang="pl-PL" sz="2800" dirty="0">
                <a:solidFill>
                  <a:schemeClr val="bg1"/>
                </a:solidFill>
              </a:rPr>
              <a:t>tym:     </a:t>
            </a:r>
          </a:p>
          <a:p>
            <a:pPr eaLnBrk="1" hangingPunct="1">
              <a:defRPr/>
            </a:pPr>
            <a:r>
              <a:rPr lang="pl-PL" altLang="pl-PL" sz="2400" b="1" dirty="0">
                <a:solidFill>
                  <a:schemeClr val="bg1"/>
                </a:solidFill>
              </a:rPr>
              <a:t>350 291,01 zł </a:t>
            </a:r>
            <a:r>
              <a:rPr lang="pl-PL" altLang="pl-PL" sz="2000" dirty="0">
                <a:solidFill>
                  <a:schemeClr val="bg1"/>
                </a:solidFill>
              </a:rPr>
              <a:t>z Województwa Mazowieckiego na dofinansowanie zadania pn. „Uporządkowanie gospodarki wodno-ściekowej </a:t>
            </a:r>
            <a:r>
              <a:rPr lang="pl-PL" altLang="pl-PL" sz="2000" dirty="0" smtClean="0">
                <a:solidFill>
                  <a:schemeClr val="bg1"/>
                </a:solidFill>
              </a:rPr>
              <a:t/>
            </a:r>
            <a:br>
              <a:rPr lang="pl-PL" altLang="pl-PL" sz="2000" dirty="0" smtClean="0">
                <a:solidFill>
                  <a:schemeClr val="bg1"/>
                </a:solidFill>
              </a:rPr>
            </a:br>
            <a:r>
              <a:rPr lang="pl-PL" altLang="pl-PL" sz="2000" dirty="0" smtClean="0">
                <a:solidFill>
                  <a:schemeClr val="bg1"/>
                </a:solidFill>
              </a:rPr>
              <a:t>wraz z </a:t>
            </a:r>
            <a:r>
              <a:rPr lang="pl-PL" altLang="pl-PL" sz="2000" dirty="0">
                <a:solidFill>
                  <a:schemeClr val="bg1"/>
                </a:solidFill>
              </a:rPr>
              <a:t>zagospodarowaniem na terenie Kompleksu Rekreacyjno-Wypoczynkowego Nieporęt-Pilawa w </a:t>
            </a:r>
            <a:r>
              <a:rPr lang="pl-PL" altLang="pl-PL" sz="2000" dirty="0" smtClean="0">
                <a:solidFill>
                  <a:schemeClr val="bg1"/>
                </a:solidFill>
              </a:rPr>
              <a:t>Nieporęcie” </a:t>
            </a:r>
            <a:br>
              <a:rPr lang="pl-PL" altLang="pl-PL" sz="2000" dirty="0" smtClean="0">
                <a:solidFill>
                  <a:schemeClr val="bg1"/>
                </a:solidFill>
              </a:rPr>
            </a:br>
            <a:r>
              <a:rPr lang="pl-PL" altLang="pl-PL" sz="2000" dirty="0" smtClean="0">
                <a:solidFill>
                  <a:schemeClr val="bg1"/>
                </a:solidFill>
              </a:rPr>
              <a:t>- (</a:t>
            </a:r>
            <a:r>
              <a:rPr lang="pl-PL" altLang="pl-PL" sz="2000" dirty="0">
                <a:solidFill>
                  <a:schemeClr val="bg1"/>
                </a:solidFill>
              </a:rPr>
              <a:t>budowa tężni solankowej</a:t>
            </a:r>
            <a:r>
              <a:rPr lang="pl-PL" altLang="pl-PL" sz="20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defRPr/>
            </a:pPr>
            <a:r>
              <a:rPr lang="pl-PL" altLang="pl-PL" sz="2400" b="1" dirty="0">
                <a:solidFill>
                  <a:schemeClr val="bg1"/>
                </a:solidFill>
              </a:rPr>
              <a:t>77 596,00 zł </a:t>
            </a:r>
            <a:r>
              <a:rPr lang="pl-PL" altLang="pl-PL" sz="2000" dirty="0">
                <a:solidFill>
                  <a:schemeClr val="bg1"/>
                </a:solidFill>
              </a:rPr>
              <a:t>z Województwa Mazowieckiego na realizację zadania pn. „Modernizacja oświetlenia ulicznego na terenie gminy Nieporęt</a:t>
            </a:r>
            <a:r>
              <a:rPr lang="pl-PL" altLang="pl-PL" sz="2000" dirty="0" smtClean="0">
                <a:solidFill>
                  <a:schemeClr val="bg1"/>
                </a:solidFill>
              </a:rPr>
              <a:t>”</a:t>
            </a:r>
          </a:p>
          <a:p>
            <a:pPr algn="just" eaLnBrk="1" hangingPunct="1">
              <a:defRPr/>
            </a:pPr>
            <a:r>
              <a:rPr lang="pl-PL" altLang="pl-PL" sz="2400" b="1" dirty="0" smtClean="0">
                <a:solidFill>
                  <a:schemeClr val="bg1"/>
                </a:solidFill>
              </a:rPr>
              <a:t>36 </a:t>
            </a:r>
            <a:r>
              <a:rPr lang="pl-PL" altLang="pl-PL" sz="2400" b="1" dirty="0">
                <a:solidFill>
                  <a:schemeClr val="bg1"/>
                </a:solidFill>
              </a:rPr>
              <a:t>980,00 zł </a:t>
            </a:r>
            <a:r>
              <a:rPr lang="pl-PL" altLang="pl-PL" sz="2000" dirty="0">
                <a:solidFill>
                  <a:schemeClr val="bg1"/>
                </a:solidFill>
              </a:rPr>
              <a:t>z </a:t>
            </a:r>
            <a:r>
              <a:rPr lang="pl-PL" altLang="pl-PL" sz="2000" dirty="0" smtClean="0">
                <a:solidFill>
                  <a:schemeClr val="bg1"/>
                </a:solidFill>
              </a:rPr>
              <a:t>Województwa Mazowieckiego </a:t>
            </a:r>
            <a:r>
              <a:rPr lang="pl-PL" altLang="pl-PL" sz="2000" dirty="0">
                <a:solidFill>
                  <a:schemeClr val="bg1"/>
                </a:solidFill>
              </a:rPr>
              <a:t>na </a:t>
            </a:r>
            <a:r>
              <a:rPr lang="pl-PL" altLang="pl-PL" sz="2000" dirty="0" smtClean="0">
                <a:solidFill>
                  <a:schemeClr val="bg1"/>
                </a:solidFill>
              </a:rPr>
              <a:t>realizację </a:t>
            </a:r>
            <a:r>
              <a:rPr lang="pl-PL" altLang="pl-PL" sz="2000" dirty="0">
                <a:solidFill>
                  <a:schemeClr val="bg1"/>
                </a:solidFill>
              </a:rPr>
              <a:t>zadania pn. </a:t>
            </a:r>
            <a:r>
              <a:rPr lang="pl-PL" altLang="pl-PL" sz="2000" dirty="0" smtClean="0">
                <a:solidFill>
                  <a:schemeClr val="bg1"/>
                </a:solidFill>
              </a:rPr>
              <a:t>„Budowa </a:t>
            </a:r>
            <a:r>
              <a:rPr lang="pl-PL" altLang="pl-PL" sz="2000" dirty="0">
                <a:solidFill>
                  <a:schemeClr val="bg1"/>
                </a:solidFill>
              </a:rPr>
              <a:t>ogólnodostępnej stacji ładowania pojazdów elektrycznych na terenie Kompleksu Rekreacyjno-Wypoczynkowego Nieporęt-Pilawa w Nieporęcie, gm. </a:t>
            </a:r>
            <a:r>
              <a:rPr lang="pl-PL" altLang="pl-PL" sz="2000" dirty="0" smtClean="0">
                <a:solidFill>
                  <a:schemeClr val="bg1"/>
                </a:solidFill>
              </a:rPr>
              <a:t>Nieporęt”,</a:t>
            </a:r>
          </a:p>
          <a:p>
            <a:pPr algn="just" eaLnBrk="1" hangingPunct="1">
              <a:defRPr/>
            </a:pPr>
            <a:r>
              <a:rPr lang="pl-PL" altLang="pl-PL" sz="2400" b="1" dirty="0">
                <a:solidFill>
                  <a:schemeClr val="bg1"/>
                </a:solidFill>
              </a:rPr>
              <a:t>4 000,00 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zł </a:t>
            </a:r>
            <a:r>
              <a:rPr lang="pl-PL" altLang="pl-PL" sz="2000" dirty="0" smtClean="0">
                <a:solidFill>
                  <a:schemeClr val="bg1"/>
                </a:solidFill>
              </a:rPr>
              <a:t>z Województwa </a:t>
            </a:r>
            <a:r>
              <a:rPr lang="pl-PL" altLang="pl-PL" sz="2000" dirty="0">
                <a:solidFill>
                  <a:schemeClr val="bg1"/>
                </a:solidFill>
              </a:rPr>
              <a:t>Mazowieckiego na dofinansowanie zadania pod nazwą "Zakup defibrylatora na potrzeby mieszkańców wsi Michałów-Grabina"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endParaRPr lang="pl-PL" altLang="pl-PL" sz="2800" dirty="0">
              <a:solidFill>
                <a:schemeClr val="bg1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pl-PL" altLang="pl-PL" sz="2800" dirty="0" smtClean="0">
                <a:solidFill>
                  <a:schemeClr val="bg1"/>
                </a:solidFill>
              </a:rPr>
              <a:t>Wpływy </a:t>
            </a:r>
            <a:r>
              <a:rPr lang="pl-PL" altLang="pl-PL" sz="2800" dirty="0">
                <a:solidFill>
                  <a:schemeClr val="bg1"/>
                </a:solidFill>
              </a:rPr>
              <a:t>z tytułu dotacji celowych </a:t>
            </a:r>
            <a:r>
              <a:rPr lang="pl-PL" altLang="pl-PL" sz="2800" b="1" dirty="0">
                <a:solidFill>
                  <a:schemeClr val="bg1"/>
                </a:solidFill>
              </a:rPr>
              <a:t>135 000,00 zł </a:t>
            </a:r>
            <a:r>
              <a:rPr lang="pl-PL" altLang="pl-PL" sz="2800" b="1" dirty="0" smtClean="0">
                <a:solidFill>
                  <a:schemeClr val="bg1"/>
                </a:solidFill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</a:rPr>
            </a:br>
            <a:r>
              <a:rPr lang="pl-PL" altLang="pl-PL" sz="2800" dirty="0" smtClean="0">
                <a:solidFill>
                  <a:schemeClr val="bg1"/>
                </a:solidFill>
              </a:rPr>
              <a:t>od </a:t>
            </a:r>
            <a:r>
              <a:rPr lang="pl-PL" altLang="pl-PL" sz="2800" dirty="0">
                <a:solidFill>
                  <a:schemeClr val="bg1"/>
                </a:solidFill>
              </a:rPr>
              <a:t>JST w tym:</a:t>
            </a:r>
          </a:p>
          <a:p>
            <a:pPr algn="just" eaLnBrk="1" hangingPunct="1">
              <a:defRPr/>
            </a:pPr>
            <a:r>
              <a:rPr lang="pl-PL" altLang="pl-PL" sz="2800" b="1" dirty="0">
                <a:solidFill>
                  <a:schemeClr val="bg1"/>
                </a:solidFill>
              </a:rPr>
              <a:t>135 000,00 </a:t>
            </a:r>
            <a:r>
              <a:rPr lang="pl-PL" altLang="pl-PL" sz="2800" dirty="0" smtClean="0">
                <a:solidFill>
                  <a:schemeClr val="bg1"/>
                </a:solidFill>
              </a:rPr>
              <a:t>zł z </a:t>
            </a:r>
            <a:r>
              <a:rPr lang="pl-PL" altLang="pl-PL" sz="2800" dirty="0">
                <a:solidFill>
                  <a:schemeClr val="bg1"/>
                </a:solidFill>
              </a:rPr>
              <a:t>Województwa Mazowieckiego na zadanie z zakresu budowy </a:t>
            </a:r>
            <a:r>
              <a:rPr lang="pl-PL" altLang="pl-PL" sz="2800" dirty="0" smtClean="0">
                <a:solidFill>
                  <a:schemeClr val="bg1"/>
                </a:solidFill>
              </a:rPr>
              <a:t>i </a:t>
            </a:r>
            <a:r>
              <a:rPr lang="pl-PL" altLang="pl-PL" sz="2800" dirty="0">
                <a:solidFill>
                  <a:schemeClr val="bg1"/>
                </a:solidFill>
              </a:rPr>
              <a:t>modernizacji dróg dojazdowych do gruntów rolnych </a:t>
            </a:r>
            <a:r>
              <a:rPr lang="pl-PL" altLang="pl-PL" sz="2800" dirty="0" smtClean="0">
                <a:solidFill>
                  <a:schemeClr val="bg1"/>
                </a:solidFill>
              </a:rPr>
              <a:t/>
            </a:r>
            <a:br>
              <a:rPr lang="pl-PL" altLang="pl-PL" sz="2800" dirty="0" smtClean="0">
                <a:solidFill>
                  <a:schemeClr val="bg1"/>
                </a:solidFill>
              </a:rPr>
            </a:br>
            <a:r>
              <a:rPr lang="pl-PL" altLang="pl-PL" sz="2800" dirty="0" smtClean="0">
                <a:solidFill>
                  <a:schemeClr val="bg1"/>
                </a:solidFill>
              </a:rPr>
              <a:t>pod nazwą „Przebudowa </a:t>
            </a:r>
            <a:r>
              <a:rPr lang="pl-PL" altLang="pl-PL" sz="2800" dirty="0">
                <a:solidFill>
                  <a:schemeClr val="bg1"/>
                </a:solidFill>
              </a:rPr>
              <a:t>ul. </a:t>
            </a:r>
            <a:r>
              <a:rPr lang="pl-PL" altLang="pl-PL" sz="2800" dirty="0" err="1" smtClean="0">
                <a:solidFill>
                  <a:schemeClr val="bg1"/>
                </a:solidFill>
              </a:rPr>
              <a:t>Wirażowej</a:t>
            </a:r>
            <a:endParaRPr lang="pl-PL" altLang="pl-PL" sz="2800" dirty="0" smtClean="0">
              <a:solidFill>
                <a:schemeClr val="bg1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pl-PL" altLang="pl-PL" sz="2800" dirty="0" smtClean="0">
                <a:solidFill>
                  <a:schemeClr val="bg1"/>
                </a:solidFill>
              </a:rPr>
              <a:t>    w </a:t>
            </a:r>
            <a:r>
              <a:rPr lang="pl-PL" altLang="pl-PL" sz="2800" dirty="0">
                <a:solidFill>
                  <a:schemeClr val="bg1"/>
                </a:solidFill>
              </a:rPr>
              <a:t>miejscowości Wólka </a:t>
            </a:r>
            <a:r>
              <a:rPr lang="pl-PL" altLang="pl-PL" sz="2800" dirty="0" smtClean="0">
                <a:solidFill>
                  <a:schemeClr val="bg1"/>
                </a:solidFill>
              </a:rPr>
              <a:t>Radzymińska”,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19604884-C2BD-423F-B157-027A7E3CC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785225" cy="65262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pl-PL" altLang="pl-PL" sz="2800" dirty="0">
                <a:solidFill>
                  <a:schemeClr val="bg1"/>
                </a:solidFill>
              </a:rPr>
              <a:t>Wpływy z tytułu środków otrzymanych z innych źródeł </a:t>
            </a:r>
            <a:r>
              <a:rPr lang="pl-PL" altLang="pl-PL" sz="2800" b="1" dirty="0">
                <a:solidFill>
                  <a:schemeClr val="bg1"/>
                </a:solidFill>
              </a:rPr>
              <a:t>12 487 290,58 zł </a:t>
            </a:r>
            <a:r>
              <a:rPr lang="pl-PL" altLang="pl-PL" sz="2800" dirty="0">
                <a:solidFill>
                  <a:schemeClr val="bg1"/>
                </a:solidFill>
              </a:rPr>
              <a:t>w tym:</a:t>
            </a:r>
          </a:p>
          <a:p>
            <a:pPr algn="just" eaLnBrk="1" hangingPunct="1"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231 069,71 zł 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obywatelom Ukrainy zgodnie z ustawą </a:t>
            </a:r>
            <a:b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Pomocy obywatelom Ukrainy w związku z konfliktem zbrojnym 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terytorium tego 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państwa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m.in. 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apewnienie miejsc zakwaterowania </a:t>
            </a:r>
            <a:b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wyżywienia, nadanie nr PESEL, potwierdzenie tożsamości, zapewnienie edukacji dzieciom z Ukrainy, świadczenie pieniężne (40,00 zł), świadczenia rodzinne, jednorazowe (300,00 zł), stypendia i zasiłki dla uczniów),</a:t>
            </a:r>
          </a:p>
          <a:p>
            <a:pPr algn="just" eaLnBrk="1" hangingPunct="1"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3 770 341,38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związku z przyznaniem środków 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Funduszu Przeciwdziałania Covid-19 tj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dodatek węglowy, dodatek energetyczny dla podmiotów wrażliwych i gospodarstw domowych,</a:t>
            </a:r>
          </a:p>
          <a:p>
            <a:pPr algn="just" eaLnBrk="1" hangingPunct="1"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2 475 000 zł </a:t>
            </a:r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związku z przyznaniem dofinansowania z Rządowego Funduszu Polski Ład: Program Inwestycji Strategicznych na zadanie „Budowa biblioteki gminnej w Nieporęcie</a:t>
            </a:r>
            <a:r>
              <a:rPr lang="pl-PL" alt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algn="just" eaLnBrk="1" hangingPunct="1">
              <a:defRPr/>
            </a:pPr>
            <a:endParaRPr lang="pl-PL" altLang="pl-PL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l-PL" altLang="pl-PL" sz="2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pl-PL" altLang="pl-PL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229,49 zł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związku z dofinansowaniem z Fundacji Polska Bezgotówkowa opłat akceptanta i obsługi terminali płatniczych </a:t>
            </a:r>
            <a:b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Urzędzie Gminy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zł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związku z otrzymanymi środkami finansowymi w ramach umowy Programu </a:t>
            </a:r>
            <a:r>
              <a:rPr lang="pl-P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SuperKoderzy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zgodnie z zawartą umową dotacji zawartą pomiędzy Szkołą Podstawową w Józefowie a Fundacją Orange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związku z wpływem środków z Wojewódzkiego Funduszu Ochrony Środowiska i Gospodarki Wodnej za wydanie zaświadczeń przez Gminny Ośrodek Pomocy Społecznej do programu "Czyste Powietrze".</a:t>
            </a:r>
          </a:p>
        </p:txBody>
      </p:sp>
    </p:spTree>
    <p:extLst>
      <p:ext uri="{BB962C8B-B14F-4D97-AF65-F5344CB8AC3E}">
        <p14:creationId xmlns:p14="http://schemas.microsoft.com/office/powerpoint/2010/main" val="3263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pl-PL" alt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Wpływy z funduszy celowych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3 000,00 zł </a:t>
            </a:r>
            <a:r>
              <a:rPr lang="pl-PL" alt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związku z dofinansowaniem dodatków </a:t>
            </a: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alt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 dla asystentów rodziny </a:t>
            </a: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Programu asystent rodziny na rok 2022 z Funduszu </a:t>
            </a: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w ramach </a:t>
            </a:r>
            <a:r>
              <a:rPr lang="pl-PL" alt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umowy </a:t>
            </a: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Wojewodą Mazowieckim. </a:t>
            </a:r>
          </a:p>
          <a:p>
            <a:pPr eaLnBrk="1" hangingPunct="1">
              <a:defRPr/>
            </a:pPr>
            <a:endParaRPr lang="pl-PL" alt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8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pl-PL" altLang="pl-PL" sz="2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r>
              <a:rPr lang="pl-PL" altLang="pl-PL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altLang="pl-P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otacje </a:t>
            </a:r>
            <a:r>
              <a:rPr lang="pl-PL" altLang="pl-PL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celowe z budżetu państwa na zadania własne i zlecone </a:t>
            </a:r>
            <a:r>
              <a:rPr lang="pl-PL" altLang="pl-PL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15 031 250,69 zł </a:t>
            </a:r>
            <a:r>
              <a:rPr lang="pl-PL" altLang="pl-PL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tym: 8 </a:t>
            </a:r>
            <a:r>
              <a:rPr lang="pl-PL" altLang="pl-PL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797 709,44 zł</a:t>
            </a:r>
            <a:r>
              <a:rPr lang="pl-PL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tzw. „500</a:t>
            </a:r>
            <a:r>
              <a:rPr lang="pl-PL" altLang="pl-PL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+”, </a:t>
            </a:r>
            <a:br>
              <a:rPr lang="pl-PL" altLang="pl-PL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pl-PL" altLang="pl-PL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780 492,00 zł </a:t>
            </a:r>
            <a:r>
              <a:rPr lang="pl-PL" altLang="pl-PL" sz="2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budowę kanalizacji sanitarnej części A w rejonie Nieporęt- Pilawa z budżetu państwa i inne zadania zakupowe tj. dodatki osłonowe, świadczenia rodzinne oraz dofinansowania do zadań własnych tj. na wychowanie przedszkolne, zasiłki okresowe, dożywianie, zakup masztu „Pod Biało - Czerwoną”).</a:t>
            </a:r>
            <a:endParaRPr lang="pl-PL" altLang="pl-PL" sz="2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alt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57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-315913"/>
            <a:ext cx="8893175" cy="15557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 smtClean="0">
                <a:solidFill>
                  <a:schemeClr val="bg1"/>
                </a:solidFill>
              </a:rPr>
              <a:t>Wzrost planu dochodów i wydatków budżetowych w 2022 r.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24923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1328091"/>
            <a:ext cx="9144000" cy="499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 dirty="0">
                <a:solidFill>
                  <a:srgbClr val="FFFFFF"/>
                </a:solidFill>
              </a:rPr>
              <a:t>Zgodnie z  § 1 i § 2 Uchwały Budżetowej na rok </a:t>
            </a:r>
            <a:r>
              <a:rPr lang="pl-PL" altLang="pl-PL" sz="2800" dirty="0" smtClean="0">
                <a:solidFill>
                  <a:srgbClr val="FFFFFF"/>
                </a:solidFill>
              </a:rPr>
              <a:t>2022 </a:t>
            </a:r>
            <a:r>
              <a:rPr lang="pl-PL" altLang="pl-PL" sz="2800" dirty="0">
                <a:solidFill>
                  <a:srgbClr val="FFFFFF"/>
                </a:solidFill>
              </a:rPr>
              <a:t>Gminy Nieporęt  Nr </a:t>
            </a:r>
            <a:r>
              <a:rPr lang="pl-PL" altLang="pl-PL" sz="2800" dirty="0" smtClean="0">
                <a:solidFill>
                  <a:srgbClr val="FFFFFF"/>
                </a:solidFill>
              </a:rPr>
              <a:t>LI/144/2021 z </a:t>
            </a:r>
            <a:r>
              <a:rPr lang="pl-PL" altLang="pl-PL" sz="2800" dirty="0">
                <a:solidFill>
                  <a:srgbClr val="FFFFFF"/>
                </a:solidFill>
              </a:rPr>
              <a:t>dnia </a:t>
            </a:r>
            <a:r>
              <a:rPr lang="pl-PL" altLang="pl-PL" sz="2800" dirty="0" smtClean="0">
                <a:solidFill>
                  <a:srgbClr val="FFFFFF"/>
                </a:solidFill>
              </a:rPr>
              <a:t>16 </a:t>
            </a:r>
            <a:r>
              <a:rPr lang="pl-PL" altLang="pl-PL" sz="2800" dirty="0">
                <a:solidFill>
                  <a:srgbClr val="FFFFFF"/>
                </a:solidFill>
              </a:rPr>
              <a:t>grudnia </a:t>
            </a:r>
            <a:r>
              <a:rPr lang="pl-PL" altLang="pl-PL" sz="2800" dirty="0" smtClean="0">
                <a:solidFill>
                  <a:srgbClr val="FFFFFF"/>
                </a:solidFill>
              </a:rPr>
              <a:t>2021r</a:t>
            </a:r>
            <a:r>
              <a:rPr lang="pl-PL" altLang="pl-PL" sz="2800" dirty="0">
                <a:solidFill>
                  <a:srgbClr val="FFFFFF"/>
                </a:solidFill>
              </a:rPr>
              <a:t>.  plan dochodów i wydatków został ustalony w wysokości: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sz="2800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 dirty="0">
                <a:solidFill>
                  <a:srgbClr val="FFFFFF"/>
                </a:solidFill>
              </a:rPr>
              <a:t>dochody </a:t>
            </a:r>
            <a:r>
              <a:rPr lang="pl-PL" sz="2800" dirty="0"/>
              <a:t>114 030 582,00 </a:t>
            </a:r>
            <a:r>
              <a:rPr lang="pl-PL" altLang="pl-PL" sz="2800" dirty="0" smtClean="0"/>
              <a:t>zł </a:t>
            </a:r>
            <a:r>
              <a:rPr lang="pl-PL" altLang="pl-PL" sz="2800" dirty="0" smtClean="0">
                <a:solidFill>
                  <a:srgbClr val="FFFFFF"/>
                </a:solidFill>
              </a:rPr>
              <a:t> </a:t>
            </a:r>
            <a:r>
              <a:rPr lang="pl-PL" altLang="pl-PL" sz="2800" dirty="0">
                <a:solidFill>
                  <a:srgbClr val="FFFFFF"/>
                </a:solidFill>
              </a:rPr>
              <a:t>w tym: 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 dirty="0">
                <a:solidFill>
                  <a:srgbClr val="FFFFFF"/>
                </a:solidFill>
              </a:rPr>
              <a:t>					   bieżące:      </a:t>
            </a:r>
            <a:r>
              <a:rPr lang="pl-PL" sz="2800" dirty="0"/>
              <a:t>100 286 552,00 </a:t>
            </a:r>
            <a:r>
              <a:rPr lang="pl-PL" altLang="pl-PL" sz="2800" dirty="0" smtClean="0">
                <a:solidFill>
                  <a:srgbClr val="FFFFFF"/>
                </a:solidFill>
              </a:rPr>
              <a:t>zł</a:t>
            </a: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 dirty="0">
                <a:solidFill>
                  <a:srgbClr val="FFFFFF"/>
                </a:solidFill>
              </a:rPr>
              <a:t>		                         majątkowe:   </a:t>
            </a:r>
            <a:r>
              <a:rPr lang="pl-PL" altLang="pl-PL" sz="2800" dirty="0" smtClean="0">
                <a:solidFill>
                  <a:srgbClr val="FFFFFF"/>
                </a:solidFill>
              </a:rPr>
              <a:t>13 </a:t>
            </a:r>
            <a:r>
              <a:rPr lang="pl-PL" altLang="pl-PL" sz="2800" dirty="0">
                <a:solidFill>
                  <a:srgbClr val="FFFFFF"/>
                </a:solidFill>
              </a:rPr>
              <a:t>744 030,00 zł;</a:t>
            </a: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wydatki 130 645 397,00 zł  </a:t>
            </a:r>
            <a:r>
              <a:rPr lang="pl-PL" altLang="pl-PL" sz="2800" dirty="0" smtClean="0">
                <a:solidFill>
                  <a:srgbClr val="FFFFFF"/>
                </a:solidFill>
              </a:rPr>
              <a:t>w </a:t>
            </a:r>
            <a:r>
              <a:rPr lang="pl-PL" altLang="pl-PL" sz="2800" dirty="0">
                <a:solidFill>
                  <a:srgbClr val="FFFFFF"/>
                </a:solidFill>
              </a:rPr>
              <a:t>tym: </a:t>
            </a: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					   bieżące:      104 186 689,00 zł 		                         majątkowe: </a:t>
            </a:r>
            <a:r>
              <a:rPr lang="pl-PL" altLang="pl-PL" sz="2800" dirty="0" smtClean="0">
                <a:solidFill>
                  <a:srgbClr val="FFFFFF"/>
                </a:solidFill>
              </a:rPr>
              <a:t>  </a:t>
            </a:r>
            <a:r>
              <a:rPr lang="pl-PL" altLang="pl-PL" sz="2800" dirty="0">
                <a:solidFill>
                  <a:srgbClr val="FFFFFF"/>
                </a:solidFill>
              </a:rPr>
              <a:t>26 458 708,00 zł</a:t>
            </a: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30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bg1"/>
                </a:solidFill>
              </a:rPr>
              <a:t>ŹRÓDŁA DOCHODÓW</a:t>
            </a:r>
            <a:r>
              <a:rPr lang="pl-PL" altLang="pl-PL" smtClean="0"/>
              <a:t> 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980728"/>
            <a:ext cx="8147248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76200"/>
            <a:ext cx="8232775" cy="6429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l-PL" sz="3600" b="1" smtClean="0">
                <a:solidFill>
                  <a:srgbClr val="FFFF00"/>
                </a:solidFill>
              </a:rPr>
              <a:t>Plan wydatków budżetowych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79388" y="1526447"/>
            <a:ext cx="8951912" cy="416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W roku </a:t>
            </a:r>
            <a:r>
              <a:rPr lang="pl-PL" altLang="pl-PL" sz="2800" dirty="0" smtClean="0">
                <a:solidFill>
                  <a:srgbClr val="FFFFFF"/>
                </a:solidFill>
              </a:rPr>
              <a:t>2022 </a:t>
            </a:r>
            <a:r>
              <a:rPr lang="pl-PL" altLang="pl-PL" sz="2800" dirty="0">
                <a:solidFill>
                  <a:srgbClr val="FFFFFF"/>
                </a:solidFill>
              </a:rPr>
              <a:t>wydatki Gminy ustalono uchwałą budżetową w kwocie </a:t>
            </a:r>
            <a:r>
              <a:rPr lang="pl-PL" altLang="pl-PL" sz="2800" dirty="0" smtClean="0">
                <a:solidFill>
                  <a:srgbClr val="FFFFFF"/>
                </a:solidFill>
              </a:rPr>
              <a:t>:</a:t>
            </a:r>
            <a:r>
              <a:rPr lang="pl-PL" altLang="pl-PL" sz="2800" dirty="0">
                <a:solidFill>
                  <a:srgbClr val="FFFFFF"/>
                </a:solidFill>
              </a:rPr>
              <a:t>		</a:t>
            </a:r>
            <a:r>
              <a:rPr lang="pl-PL" altLang="pl-PL" sz="2800" b="1" u="sng" dirty="0"/>
              <a:t>130 645 397,00 </a:t>
            </a:r>
            <a:r>
              <a:rPr lang="pl-PL" altLang="pl-PL" sz="2800" b="1" u="sng" dirty="0" smtClean="0"/>
              <a:t>zł</a:t>
            </a:r>
            <a:endParaRPr lang="pl-PL" altLang="pl-PL" sz="2800" u="sng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w tym: </a:t>
            </a: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      wydatki bieżące	    		</a:t>
            </a:r>
            <a:r>
              <a:rPr lang="pl-PL" altLang="pl-PL" dirty="0"/>
              <a:t> </a:t>
            </a:r>
            <a:r>
              <a:rPr lang="pl-PL" altLang="pl-PL" sz="2800" dirty="0"/>
              <a:t>104 186 689,00 zł (79,75 %)</a:t>
            </a:r>
            <a:r>
              <a:rPr lang="pl-PL" altLang="pl-PL" sz="2800" dirty="0">
                <a:solidFill>
                  <a:srgbClr val="FFFFFF"/>
                </a:solidFill>
              </a:rPr>
              <a:t/>
            </a:r>
            <a:br>
              <a:rPr lang="pl-PL" altLang="pl-PL" sz="2800" dirty="0">
                <a:solidFill>
                  <a:srgbClr val="FFFFFF"/>
                </a:solidFill>
              </a:rPr>
            </a:br>
            <a:r>
              <a:rPr lang="pl-PL" altLang="pl-PL" sz="2800" dirty="0">
                <a:solidFill>
                  <a:srgbClr val="FFFFFF"/>
                </a:solidFill>
              </a:rPr>
              <a:t>	      wydatki majątkowe    	</a:t>
            </a:r>
            <a:r>
              <a:rPr lang="pl-PL" altLang="pl-PL" dirty="0"/>
              <a:t>  </a:t>
            </a:r>
            <a:r>
              <a:rPr lang="pl-PL" altLang="pl-PL" dirty="0" smtClean="0"/>
              <a:t>  </a:t>
            </a:r>
            <a:r>
              <a:rPr lang="pl-PL" altLang="pl-PL" sz="2800" dirty="0" smtClean="0"/>
              <a:t>26 </a:t>
            </a:r>
            <a:r>
              <a:rPr lang="pl-PL" altLang="pl-PL" sz="2800" dirty="0"/>
              <a:t>458 708,00 zł (20,25 </a:t>
            </a:r>
            <a:r>
              <a:rPr lang="pl-PL" altLang="pl-PL" sz="2800" dirty="0" smtClean="0"/>
              <a:t>%)</a:t>
            </a: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2800" dirty="0"/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 smtClean="0"/>
              <a:t>zwiększyły</a:t>
            </a:r>
            <a:r>
              <a:rPr lang="pl-PL" altLang="pl-PL" sz="2800" dirty="0" smtClean="0">
                <a:solidFill>
                  <a:srgbClr val="FFFFFF"/>
                </a:solidFill>
              </a:rPr>
              <a:t> </a:t>
            </a:r>
            <a:r>
              <a:rPr lang="pl-PL" altLang="pl-PL" sz="2800" dirty="0">
                <a:solidFill>
                  <a:srgbClr val="FFFFFF"/>
                </a:solidFill>
              </a:rPr>
              <a:t>się do kwoty </a:t>
            </a:r>
            <a:r>
              <a:rPr lang="pl-PL" altLang="pl-PL" sz="2800" b="1" dirty="0">
                <a:solidFill>
                  <a:srgbClr val="FFFFFF"/>
                </a:solidFill>
              </a:rPr>
              <a:t>145 445 432,76 zł</a:t>
            </a:r>
            <a:r>
              <a:rPr lang="pl-PL" altLang="pl-PL" sz="2800" b="1" dirty="0" smtClean="0"/>
              <a:t> </a:t>
            </a:r>
            <a:r>
              <a:rPr lang="pl-PL" altLang="pl-PL" sz="2800" dirty="0">
                <a:solidFill>
                  <a:srgbClr val="FFFFFF"/>
                </a:solidFill>
              </a:rPr>
              <a:t>w tym:</a:t>
            </a: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2800" dirty="0">
              <a:solidFill>
                <a:srgbClr val="FFFFFF"/>
              </a:solidFill>
            </a:endParaRPr>
          </a:p>
          <a:p>
            <a:r>
              <a:rPr lang="pl-PL" altLang="pl-PL" sz="2800" dirty="0">
                <a:solidFill>
                  <a:srgbClr val="FFFFFF"/>
                </a:solidFill>
              </a:rPr>
              <a:t>     wydatki bieżące 			118 844 827,94 zł (81,71 %)     </a:t>
            </a:r>
            <a:r>
              <a:rPr lang="pl-PL" altLang="pl-PL" sz="2800" dirty="0" smtClean="0">
                <a:solidFill>
                  <a:srgbClr val="FFFFFF"/>
                </a:solidFill>
              </a:rPr>
              <a:t>	     wydatki </a:t>
            </a:r>
            <a:r>
              <a:rPr lang="pl-PL" altLang="pl-PL" sz="2800" dirty="0">
                <a:solidFill>
                  <a:srgbClr val="FFFFFF"/>
                </a:solidFill>
              </a:rPr>
              <a:t>majątkowe 		</a:t>
            </a:r>
            <a:r>
              <a:rPr lang="pl-PL" altLang="pl-PL" sz="2800" dirty="0" smtClean="0">
                <a:solidFill>
                  <a:srgbClr val="FFFFFF"/>
                </a:solidFill>
              </a:rPr>
              <a:t>  26 </a:t>
            </a:r>
            <a:r>
              <a:rPr lang="pl-PL" altLang="pl-PL" sz="2800" dirty="0">
                <a:solidFill>
                  <a:srgbClr val="FFFFFF"/>
                </a:solidFill>
              </a:rPr>
              <a:t>600 604,82 zł (18,29 %)</a:t>
            </a:r>
            <a:endParaRPr lang="pl-PL" altLang="pl-PL" sz="28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l-PL" sz="2800" smtClean="0">
                <a:solidFill>
                  <a:schemeClr val="bg1"/>
                </a:solidFill>
              </a:rPr>
              <a:t>Planowana struktura wydatków budżetowych</a:t>
            </a:r>
            <a:r>
              <a:rPr lang="en-GB" altLang="pl-PL" sz="3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7" y="1692274"/>
            <a:ext cx="110348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0814"/>
            <a:ext cx="7128792" cy="51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174038" cy="6207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l-PL" sz="2400" b="1" dirty="0" err="1" smtClean="0">
                <a:solidFill>
                  <a:srgbClr val="FFFF00"/>
                </a:solidFill>
              </a:rPr>
              <a:t>Wykonanie</a:t>
            </a:r>
            <a:r>
              <a:rPr lang="en-GB" altLang="pl-PL" sz="2400" b="1" dirty="0" smtClean="0">
                <a:solidFill>
                  <a:srgbClr val="FFFF00"/>
                </a:solidFill>
              </a:rPr>
              <a:t> </a:t>
            </a:r>
            <a:r>
              <a:rPr lang="en-GB" altLang="pl-PL" sz="2400" b="1" dirty="0" err="1" smtClean="0">
                <a:solidFill>
                  <a:srgbClr val="FFFF00"/>
                </a:solidFill>
              </a:rPr>
              <a:t>wydatków</a:t>
            </a:r>
            <a:r>
              <a:rPr lang="en-GB" altLang="pl-PL" sz="2400" b="1" dirty="0" smtClean="0">
                <a:solidFill>
                  <a:srgbClr val="FFFF00"/>
                </a:solidFill>
              </a:rPr>
              <a:t> </a:t>
            </a:r>
            <a:r>
              <a:rPr lang="en-GB" altLang="pl-PL" sz="2400" b="1" dirty="0" err="1" smtClean="0">
                <a:solidFill>
                  <a:srgbClr val="FFFF00"/>
                </a:solidFill>
              </a:rPr>
              <a:t>wg</a:t>
            </a:r>
            <a:r>
              <a:rPr lang="en-GB" altLang="pl-PL" sz="2400" b="1" dirty="0" smtClean="0">
                <a:solidFill>
                  <a:srgbClr val="FFFF00"/>
                </a:solidFill>
              </a:rPr>
              <a:t> </a:t>
            </a:r>
            <a:r>
              <a:rPr lang="en-GB" altLang="pl-PL" sz="2400" b="1" dirty="0" err="1" smtClean="0">
                <a:solidFill>
                  <a:srgbClr val="FFFF00"/>
                </a:solidFill>
              </a:rPr>
              <a:t>stanu</a:t>
            </a:r>
            <a:r>
              <a:rPr lang="en-GB" altLang="pl-PL" sz="2400" b="1" dirty="0" smtClean="0">
                <a:solidFill>
                  <a:srgbClr val="FFFF00"/>
                </a:solidFill>
              </a:rPr>
              <a:t> </a:t>
            </a:r>
            <a:r>
              <a:rPr lang="en-GB" altLang="pl-PL" sz="2400" b="1" dirty="0" err="1" smtClean="0">
                <a:solidFill>
                  <a:srgbClr val="FFFF00"/>
                </a:solidFill>
              </a:rPr>
              <a:t>na</a:t>
            </a:r>
            <a:r>
              <a:rPr lang="en-GB" altLang="pl-PL" sz="2400" b="1" dirty="0" smtClean="0">
                <a:solidFill>
                  <a:srgbClr val="FFFF00"/>
                </a:solidFill>
              </a:rPr>
              <a:t> </a:t>
            </a:r>
            <a:r>
              <a:rPr lang="en-GB" altLang="pl-PL" sz="2400" b="1" dirty="0" err="1" smtClean="0">
                <a:solidFill>
                  <a:srgbClr val="FFFF00"/>
                </a:solidFill>
              </a:rPr>
              <a:t>dzień</a:t>
            </a:r>
            <a:r>
              <a:rPr lang="en-GB" altLang="pl-PL" sz="2400" b="1" dirty="0" smtClean="0">
                <a:solidFill>
                  <a:srgbClr val="FFFF00"/>
                </a:solidFill>
              </a:rPr>
              <a:t> 31.12.20</a:t>
            </a:r>
            <a:r>
              <a:rPr lang="pl-PL" altLang="pl-PL" sz="2400" b="1" dirty="0" smtClean="0">
                <a:solidFill>
                  <a:srgbClr val="FFFF00"/>
                </a:solidFill>
              </a:rPr>
              <a:t>22</a:t>
            </a:r>
            <a:r>
              <a:rPr lang="en-GB" altLang="pl-PL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GB" altLang="pl-PL" sz="4000" dirty="0" smtClean="0"/>
              <a:t> 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F1E775-6C69-4D6E-87B4-929F321C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09975"/>
            <a:ext cx="8208591" cy="60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1688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l-PL" sz="2000" b="1" dirty="0" smtClean="0"/>
              <a:t>1. wydatki bieżące						</a:t>
            </a:r>
            <a:r>
              <a:rPr lang="pl-PL" sz="2000" b="1" u="sng" dirty="0"/>
              <a:t>108 984 693,46 </a:t>
            </a:r>
            <a:r>
              <a:rPr lang="pl-PL" sz="2000" b="1" u="sng" dirty="0" smtClean="0"/>
              <a:t>zł</a:t>
            </a:r>
            <a:endParaRPr lang="pl-PL" sz="2000" u="sng" dirty="0"/>
          </a:p>
          <a:p>
            <a:pPr algn="just"/>
            <a:r>
              <a:rPr lang="pl-PL" dirty="0" smtClean="0"/>
              <a:t>a) </a:t>
            </a:r>
            <a:r>
              <a:rPr lang="pl-PL" dirty="0"/>
              <a:t>w</a:t>
            </a:r>
            <a:r>
              <a:rPr lang="pl-PL" dirty="0" smtClean="0"/>
              <a:t>ynagrodzenia *:					</a:t>
            </a:r>
            <a:r>
              <a:rPr lang="pl-PL" dirty="0"/>
              <a:t>	</a:t>
            </a:r>
            <a:r>
              <a:rPr lang="pl-PL" dirty="0" smtClean="0"/>
              <a:t>     36 </a:t>
            </a:r>
            <a:r>
              <a:rPr lang="pl-PL" dirty="0"/>
              <a:t>091 384,22 zł</a:t>
            </a:r>
            <a:endParaRPr lang="pl-PL" dirty="0" smtClean="0"/>
          </a:p>
          <a:p>
            <a:pPr lvl="0" algn="just"/>
            <a:r>
              <a:rPr lang="pl-PL" dirty="0" smtClean="0"/>
              <a:t>wynagrodzenia osobowe				</a:t>
            </a:r>
            <a:r>
              <a:rPr lang="pl-PL" dirty="0"/>
              <a:t>	</a:t>
            </a:r>
            <a:r>
              <a:rPr lang="pl-PL" dirty="0" smtClean="0"/>
              <a:t>     32 </a:t>
            </a:r>
            <a:r>
              <a:rPr lang="pl-PL" dirty="0"/>
              <a:t>800 337,34 zł</a:t>
            </a:r>
            <a:endParaRPr lang="pl-PL" dirty="0" smtClean="0"/>
          </a:p>
          <a:p>
            <a:pPr lvl="0" algn="just"/>
            <a:r>
              <a:rPr lang="pl-PL" dirty="0" smtClean="0"/>
              <a:t>dodatkowe wynagrodzenie roczne		</a:t>
            </a:r>
            <a:r>
              <a:rPr lang="pl-PL" dirty="0"/>
              <a:t>  </a:t>
            </a:r>
            <a:r>
              <a:rPr lang="pl-PL" dirty="0" smtClean="0"/>
              <a:t>           2 </a:t>
            </a:r>
            <a:r>
              <a:rPr lang="pl-PL" dirty="0"/>
              <a:t>304 473,27 zł</a:t>
            </a:r>
            <a:endParaRPr lang="pl-PL" dirty="0" smtClean="0"/>
          </a:p>
          <a:p>
            <a:pPr lvl="0" algn="just"/>
            <a:r>
              <a:rPr lang="pl-PL" dirty="0" smtClean="0"/>
              <a:t>wynagrodzenia bezosobowe				</a:t>
            </a:r>
            <a:r>
              <a:rPr lang="pl-PL" dirty="0"/>
              <a:t>     </a:t>
            </a:r>
            <a:r>
              <a:rPr lang="pl-PL" dirty="0" smtClean="0"/>
              <a:t>    909 </a:t>
            </a:r>
            <a:r>
              <a:rPr lang="pl-PL" dirty="0"/>
              <a:t>942,61 zł</a:t>
            </a:r>
            <a:endParaRPr lang="pl-PL" dirty="0" smtClean="0"/>
          </a:p>
          <a:p>
            <a:pPr lvl="0" algn="just"/>
            <a:r>
              <a:rPr lang="pl-PL" dirty="0" smtClean="0"/>
              <a:t>wynagrodzenia agencyjno-prowizyjne	</a:t>
            </a:r>
            <a:r>
              <a:rPr lang="pl-PL" dirty="0"/>
              <a:t>	</a:t>
            </a:r>
            <a:r>
              <a:rPr lang="pl-PL" dirty="0" smtClean="0"/>
              <a:t>           72 </a:t>
            </a:r>
            <a:r>
              <a:rPr lang="pl-PL" dirty="0"/>
              <a:t>991,00 zł</a:t>
            </a:r>
            <a:endParaRPr lang="pl-PL" dirty="0" smtClean="0"/>
          </a:p>
          <a:p>
            <a:pPr lvl="0" algn="just"/>
            <a:r>
              <a:rPr lang="pl-PL" dirty="0" smtClean="0"/>
              <a:t>honoraria									</a:t>
            </a:r>
            <a:r>
              <a:rPr lang="pl-PL" dirty="0"/>
              <a:t> </a:t>
            </a:r>
            <a:r>
              <a:rPr lang="pl-PL" dirty="0" smtClean="0"/>
              <a:t>     3 </a:t>
            </a:r>
            <a:r>
              <a:rPr lang="pl-PL" dirty="0"/>
              <a:t>640,00 zł</a:t>
            </a:r>
            <a:endParaRPr lang="pl-PL" dirty="0" smtClean="0"/>
          </a:p>
          <a:p>
            <a:pPr algn="just"/>
            <a:r>
              <a:rPr lang="pl-PL" dirty="0" smtClean="0"/>
              <a:t>b) pochodne od </a:t>
            </a:r>
            <a:r>
              <a:rPr lang="pl-PL" dirty="0"/>
              <a:t>wynagrodzeń *:	 </a:t>
            </a:r>
            <a:endParaRPr lang="pl-PL" dirty="0" smtClean="0"/>
          </a:p>
          <a:p>
            <a:pPr algn="just"/>
            <a:r>
              <a:rPr lang="pl-PL" dirty="0" smtClean="0"/>
              <a:t>    (w tym PPK §4710)					</a:t>
            </a:r>
            <a:r>
              <a:rPr lang="pl-PL" dirty="0"/>
              <a:t>  </a:t>
            </a:r>
            <a:r>
              <a:rPr lang="pl-PL" dirty="0" smtClean="0"/>
              <a:t>           6 </a:t>
            </a:r>
            <a:r>
              <a:rPr lang="pl-PL" dirty="0"/>
              <a:t>974 179,86 zł</a:t>
            </a:r>
            <a:endParaRPr lang="pl-PL" dirty="0" smtClean="0"/>
          </a:p>
          <a:p>
            <a:pPr algn="just"/>
            <a:r>
              <a:rPr lang="pl-PL" dirty="0" smtClean="0"/>
              <a:t>c) dotacje							</a:t>
            </a:r>
            <a:r>
              <a:rPr lang="pl-PL" dirty="0"/>
              <a:t> </a:t>
            </a:r>
            <a:r>
              <a:rPr lang="pl-PL" dirty="0" smtClean="0"/>
              <a:t>          13 </a:t>
            </a:r>
            <a:r>
              <a:rPr lang="pl-PL" dirty="0"/>
              <a:t>257 528,57 zł</a:t>
            </a:r>
            <a:endParaRPr lang="pl-PL" dirty="0" smtClean="0"/>
          </a:p>
          <a:p>
            <a:pPr algn="just"/>
            <a:r>
              <a:rPr lang="pl-PL" dirty="0" smtClean="0"/>
              <a:t>d) wydatki na obsługę długu				 </a:t>
            </a:r>
            <a:r>
              <a:rPr lang="pl-PL" dirty="0"/>
              <a:t> </a:t>
            </a:r>
            <a:r>
              <a:rPr lang="pl-PL" dirty="0" smtClean="0"/>
              <a:t>       354 </a:t>
            </a:r>
            <a:r>
              <a:rPr lang="pl-PL" dirty="0"/>
              <a:t>052,87 zł</a:t>
            </a:r>
            <a:endParaRPr lang="pl-PL" dirty="0" smtClean="0"/>
          </a:p>
          <a:p>
            <a:pPr algn="just"/>
            <a:r>
              <a:rPr lang="pl-PL" dirty="0" smtClean="0"/>
              <a:t>e) świadczenia na rzecz osób fizycznych</a:t>
            </a:r>
          </a:p>
          <a:p>
            <a:pPr algn="just"/>
            <a:r>
              <a:rPr lang="pl-PL" dirty="0" smtClean="0"/>
              <a:t>(§ 3020, 3030, 3040, 3110,3240,3260)	</a:t>
            </a:r>
            <a:r>
              <a:rPr lang="pl-PL" dirty="0"/>
              <a:t> </a:t>
            </a:r>
            <a:r>
              <a:rPr lang="pl-PL" dirty="0" smtClean="0"/>
              <a:t>          22 </a:t>
            </a:r>
            <a:r>
              <a:rPr lang="pl-PL" dirty="0"/>
              <a:t>484 138,68 zł</a:t>
            </a:r>
            <a:endParaRPr lang="pl-PL" dirty="0" smtClean="0"/>
          </a:p>
          <a:p>
            <a:pPr algn="just"/>
            <a:r>
              <a:rPr lang="pl-PL" dirty="0" smtClean="0"/>
              <a:t>f) wydatki statutowe						</a:t>
            </a:r>
            <a:r>
              <a:rPr lang="pl-PL" dirty="0"/>
              <a:t> </a:t>
            </a:r>
            <a:r>
              <a:rPr lang="pl-PL" dirty="0" smtClean="0"/>
              <a:t>   29 </a:t>
            </a:r>
            <a:r>
              <a:rPr lang="pl-PL" dirty="0"/>
              <a:t>771 443,24 zł</a:t>
            </a:r>
            <a:endParaRPr lang="pl-PL" dirty="0" smtClean="0"/>
          </a:p>
          <a:p>
            <a:pPr algn="just"/>
            <a:r>
              <a:rPr lang="pl-PL" dirty="0" smtClean="0"/>
              <a:t>g)wydatki na programy finansowane z udziałem środków</a:t>
            </a:r>
          </a:p>
          <a:p>
            <a:pPr algn="just"/>
            <a:r>
              <a:rPr lang="pl-PL" dirty="0" smtClean="0"/>
              <a:t>UE											</a:t>
            </a:r>
            <a:r>
              <a:rPr lang="pl-PL" dirty="0"/>
              <a:t> </a:t>
            </a:r>
            <a:r>
              <a:rPr lang="pl-PL" dirty="0" smtClean="0"/>
              <a:t>         51 </a:t>
            </a:r>
            <a:r>
              <a:rPr lang="pl-PL" dirty="0"/>
              <a:t>966,02  </a:t>
            </a:r>
            <a:r>
              <a:rPr lang="pl-PL" dirty="0" smtClean="0"/>
              <a:t>zł</a:t>
            </a:r>
          </a:p>
          <a:p>
            <a:pPr algn="just"/>
            <a:r>
              <a:rPr lang="pl-PL" sz="2000" b="1" dirty="0" smtClean="0"/>
              <a:t>2. wydatki majątkowe					</a:t>
            </a:r>
            <a:r>
              <a:rPr lang="pl-PL" sz="2000" b="1" dirty="0"/>
              <a:t> </a:t>
            </a:r>
            <a:r>
              <a:rPr lang="pl-PL" sz="2000" b="1" dirty="0" smtClean="0"/>
              <a:t> </a:t>
            </a:r>
            <a:r>
              <a:rPr lang="pl-PL" sz="2000" b="1" u="sng" dirty="0" smtClean="0"/>
              <a:t>25 </a:t>
            </a:r>
            <a:r>
              <a:rPr lang="pl-PL" sz="2000" b="1" u="sng" dirty="0"/>
              <a:t>813 283,62 </a:t>
            </a:r>
            <a:r>
              <a:rPr lang="pl-PL" sz="2000" b="1" u="sng" dirty="0" smtClean="0"/>
              <a:t>zł</a:t>
            </a:r>
          </a:p>
          <a:p>
            <a:pPr algn="just"/>
            <a:endParaRPr lang="pl-PL" sz="2000" b="1" u="sng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w tym: na wynagrodzenia i pochodne związane z edukacją dzieci </a:t>
            </a:r>
          </a:p>
          <a:p>
            <a:pPr marL="0" indent="0" algn="just"/>
            <a:r>
              <a:rPr lang="pl-PL" sz="2000" dirty="0" smtClean="0"/>
              <a:t>z Ukrainy wydatkowano łącznie 741 130,48 zł.  </a:t>
            </a:r>
          </a:p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7350125" algn="r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000" u="sng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434975"/>
            <a:ext cx="7921625" cy="8826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l-PL" sz="2800" b="1" dirty="0" err="1" smtClean="0">
                <a:solidFill>
                  <a:schemeClr val="bg1"/>
                </a:solidFill>
              </a:rPr>
              <a:t>Struktura</a:t>
            </a:r>
            <a:r>
              <a:rPr lang="en-GB" altLang="pl-PL" sz="2800" b="1" dirty="0" smtClean="0">
                <a:solidFill>
                  <a:schemeClr val="bg1"/>
                </a:solidFill>
              </a:rPr>
              <a:t> </a:t>
            </a:r>
            <a:r>
              <a:rPr lang="en-GB" altLang="pl-PL" sz="2800" b="1" dirty="0" err="1" smtClean="0">
                <a:solidFill>
                  <a:schemeClr val="bg1"/>
                </a:solidFill>
              </a:rPr>
              <a:t>wykonania</a:t>
            </a:r>
            <a:r>
              <a:rPr lang="en-GB" altLang="pl-PL" sz="2800" b="1" dirty="0" smtClean="0">
                <a:solidFill>
                  <a:schemeClr val="bg1"/>
                </a:solidFill>
              </a:rPr>
              <a:t> </a:t>
            </a:r>
            <a:r>
              <a:rPr lang="en-GB" altLang="pl-PL" sz="2800" b="1" dirty="0" err="1" smtClean="0">
                <a:solidFill>
                  <a:schemeClr val="bg1"/>
                </a:solidFill>
              </a:rPr>
              <a:t>wydatków</a:t>
            </a:r>
            <a:r>
              <a:rPr lang="en-GB" altLang="pl-PL" sz="2800" b="1" dirty="0" smtClean="0">
                <a:solidFill>
                  <a:schemeClr val="bg1"/>
                </a:solidFill>
              </a:rPr>
              <a:t> </a:t>
            </a:r>
            <a:r>
              <a:rPr lang="pl-PL" altLang="pl-PL" sz="2800" b="1" dirty="0" smtClean="0">
                <a:solidFill>
                  <a:schemeClr val="bg1"/>
                </a:solidFill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</a:rPr>
            </a:br>
            <a:r>
              <a:rPr lang="en-GB" altLang="pl-PL" sz="2800" b="1" dirty="0" err="1" smtClean="0">
                <a:solidFill>
                  <a:schemeClr val="bg1"/>
                </a:solidFill>
              </a:rPr>
              <a:t>wg</a:t>
            </a:r>
            <a:r>
              <a:rPr lang="en-GB" altLang="pl-PL" sz="2800" b="1" dirty="0" smtClean="0">
                <a:solidFill>
                  <a:schemeClr val="bg1"/>
                </a:solidFill>
              </a:rPr>
              <a:t> </a:t>
            </a:r>
            <a:r>
              <a:rPr lang="en-GB" altLang="pl-PL" sz="2800" b="1" dirty="0" err="1" smtClean="0">
                <a:solidFill>
                  <a:schemeClr val="bg1"/>
                </a:solidFill>
              </a:rPr>
              <a:t>stanu</a:t>
            </a:r>
            <a:r>
              <a:rPr lang="pl-PL" altLang="pl-PL" sz="2800" b="1" dirty="0" smtClean="0">
                <a:solidFill>
                  <a:schemeClr val="bg1"/>
                </a:solidFill>
              </a:rPr>
              <a:t> </a:t>
            </a:r>
            <a:r>
              <a:rPr lang="en-GB" altLang="pl-PL" sz="2800" b="1" dirty="0" err="1" smtClean="0">
                <a:solidFill>
                  <a:schemeClr val="bg1"/>
                </a:solidFill>
              </a:rPr>
              <a:t>na</a:t>
            </a:r>
            <a:r>
              <a:rPr lang="en-GB" altLang="pl-PL" sz="2800" b="1" dirty="0" smtClean="0">
                <a:solidFill>
                  <a:schemeClr val="bg1"/>
                </a:solidFill>
              </a:rPr>
              <a:t> </a:t>
            </a:r>
            <a:r>
              <a:rPr lang="en-GB" altLang="pl-PL" sz="2800" b="1" dirty="0" err="1" smtClean="0">
                <a:solidFill>
                  <a:schemeClr val="bg1"/>
                </a:solidFill>
              </a:rPr>
              <a:t>dzień</a:t>
            </a:r>
            <a:r>
              <a:rPr lang="en-GB" altLang="pl-PL" sz="2800" b="1" dirty="0" smtClean="0">
                <a:solidFill>
                  <a:schemeClr val="bg1"/>
                </a:solidFill>
              </a:rPr>
              <a:t> 31.12.20</a:t>
            </a:r>
            <a:r>
              <a:rPr lang="pl-PL" altLang="pl-PL" sz="2800" b="1" dirty="0" smtClean="0">
                <a:solidFill>
                  <a:schemeClr val="bg1"/>
                </a:solidFill>
              </a:rPr>
              <a:t>22</a:t>
            </a:r>
            <a:r>
              <a:rPr lang="en-GB" altLang="pl-PL" sz="2800" b="1" dirty="0" smtClean="0">
                <a:solidFill>
                  <a:schemeClr val="bg1"/>
                </a:solidFill>
              </a:rPr>
              <a:t> r.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0" y="1751012"/>
            <a:ext cx="7808713" cy="46303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395288" y="965319"/>
            <a:ext cx="8424862" cy="42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l-PL" altLang="pl-PL" sz="2800" b="1" dirty="0">
                <a:solidFill>
                  <a:srgbClr val="FFFF00"/>
                </a:solidFill>
              </a:rPr>
              <a:t>Wydatki bieżące</a:t>
            </a:r>
            <a:r>
              <a:rPr lang="pl-PL" altLang="pl-PL" sz="2800" dirty="0">
                <a:solidFill>
                  <a:srgbClr val="FFFFFF"/>
                </a:solidFill>
              </a:rPr>
              <a:t> </a:t>
            </a:r>
          </a:p>
          <a:p>
            <a:r>
              <a:rPr lang="pl-PL" altLang="pl-PL" sz="2800" dirty="0"/>
              <a:t>związane z utrzymaniem i funkcjonowaniem Gminy wyniosły </a:t>
            </a:r>
            <a:r>
              <a:rPr lang="pl-PL" altLang="pl-PL" sz="2800" b="1" dirty="0"/>
              <a:t>108 984 693,46 zł</a:t>
            </a:r>
            <a:r>
              <a:rPr lang="pl-PL" altLang="pl-PL" sz="2800" dirty="0"/>
              <a:t>, </a:t>
            </a:r>
            <a:r>
              <a:rPr lang="pl-PL" altLang="pl-PL" sz="2800" dirty="0" smtClean="0"/>
              <a:t>co stanowi </a:t>
            </a:r>
            <a:r>
              <a:rPr lang="pl-PL" altLang="pl-PL" sz="2800" dirty="0"/>
              <a:t>80,85 % 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wykonanych wydatków ogółem.</a:t>
            </a:r>
          </a:p>
          <a:p>
            <a:pPr algn="ctr" eaLnBrk="1" hangingPunct="1">
              <a:lnSpc>
                <a:spcPct val="93000"/>
              </a:lnSpc>
              <a:buSzPct val="100000"/>
            </a:pPr>
            <a:endParaRPr lang="pl-PL" altLang="pl-PL" sz="28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3000"/>
              </a:lnSpc>
              <a:buSzPct val="100000"/>
            </a:pPr>
            <a:endParaRPr lang="pl-PL" altLang="pl-PL" sz="28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3000"/>
              </a:lnSpc>
              <a:buSzPct val="100000"/>
            </a:pPr>
            <a:r>
              <a:rPr lang="pl-PL" altLang="pl-PL" sz="2800" b="1" dirty="0" smtClean="0">
                <a:solidFill>
                  <a:srgbClr val="FFFF00"/>
                </a:solidFill>
              </a:rPr>
              <a:t>Wydatki </a:t>
            </a:r>
            <a:r>
              <a:rPr lang="pl-PL" altLang="pl-PL" sz="2800" b="1" dirty="0">
                <a:solidFill>
                  <a:srgbClr val="FFFF00"/>
                </a:solidFill>
              </a:rPr>
              <a:t>majątkowe</a:t>
            </a:r>
            <a:endParaRPr lang="pl-PL" altLang="pl-PL" sz="2800" dirty="0">
              <a:solidFill>
                <a:srgbClr val="FFFFFF"/>
              </a:solidFill>
            </a:endParaRPr>
          </a:p>
          <a:p>
            <a:r>
              <a:rPr lang="pl-PL" altLang="pl-PL" sz="2800" dirty="0"/>
              <a:t>w tym inwestycyjne związane z rozwojem Gminy wyniosły </a:t>
            </a:r>
            <a:r>
              <a:rPr lang="pl-PL" altLang="pl-PL" sz="2800" b="1" dirty="0"/>
              <a:t>25 813 283,62 zł</a:t>
            </a:r>
            <a:r>
              <a:rPr lang="pl-PL" altLang="pl-PL" sz="2800" dirty="0" smtClean="0"/>
              <a:t>, </a:t>
            </a:r>
            <a:r>
              <a:rPr lang="pl-PL" altLang="pl-PL" sz="2800" dirty="0"/>
              <a:t>co stanowi 19,15 % 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wydatków wykonanych ogółem.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323850" y="1166501"/>
            <a:ext cx="8640763" cy="45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Jak wynika ze sprawozdania o nadwyżce/deficycie jednostki samorządu terytorialnego za okres od początku roku do dnia </a:t>
            </a:r>
            <a:r>
              <a:rPr lang="pl-PL" altLang="pl-PL" sz="2800" dirty="0" smtClean="0">
                <a:solidFill>
                  <a:srgbClr val="FFFFFF"/>
                </a:solidFill>
              </a:rPr>
              <a:t>31.12.2022 </a:t>
            </a:r>
            <a:r>
              <a:rPr lang="pl-PL" altLang="pl-PL" sz="2800" dirty="0">
                <a:solidFill>
                  <a:srgbClr val="FFFFFF"/>
                </a:solidFill>
              </a:rPr>
              <a:t>r. (Rb-NDS) różnica między wykonanymi dochodami, </a:t>
            </a:r>
            <a:r>
              <a:rPr lang="pl-PL" altLang="pl-PL" sz="2800" dirty="0" smtClean="0">
                <a:solidFill>
                  <a:srgbClr val="FFFFFF"/>
                </a:solidFill>
              </a:rPr>
              <a:t/>
            </a:r>
            <a:br>
              <a:rPr lang="pl-PL" altLang="pl-PL" sz="2800" dirty="0" smtClean="0">
                <a:solidFill>
                  <a:srgbClr val="FFFFFF"/>
                </a:solidFill>
              </a:rPr>
            </a:br>
            <a:r>
              <a:rPr lang="pl-PL" altLang="pl-PL" sz="2800" dirty="0" smtClean="0">
                <a:solidFill>
                  <a:srgbClr val="FFFFFF"/>
                </a:solidFill>
              </a:rPr>
              <a:t>a </a:t>
            </a:r>
            <a:r>
              <a:rPr lang="pl-PL" altLang="pl-PL" sz="2800" dirty="0">
                <a:solidFill>
                  <a:srgbClr val="FFFFFF"/>
                </a:solidFill>
              </a:rPr>
              <a:t>wykonanymi wydatkami wyniosła </a:t>
            </a:r>
            <a:r>
              <a:rPr lang="pl-PL" altLang="pl-PL" sz="2800" b="1" dirty="0"/>
              <a:t>- 1 515 780,05 zł 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i stanowi </a:t>
            </a:r>
            <a:r>
              <a:rPr lang="pl-PL" altLang="pl-PL" sz="2800" b="1" dirty="0" smtClean="0"/>
              <a:t>deficyt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za </a:t>
            </a:r>
            <a:r>
              <a:rPr lang="pl-PL" altLang="pl-PL" sz="2800" dirty="0" smtClean="0"/>
              <a:t>2022 </a:t>
            </a:r>
            <a:r>
              <a:rPr lang="pl-PL" altLang="pl-PL" sz="2800" dirty="0"/>
              <a:t>r.</a:t>
            </a: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/>
              <a:t>Zobowiązania Gminy na dzień 31 grudnia </a:t>
            </a:r>
            <a:r>
              <a:rPr lang="pl-PL" altLang="pl-PL" sz="2800" dirty="0" smtClean="0"/>
              <a:t>2022 </a:t>
            </a:r>
            <a:r>
              <a:rPr lang="pl-PL" altLang="pl-PL" sz="2800" dirty="0"/>
              <a:t>r. wyniosły </a:t>
            </a:r>
            <a:r>
              <a:rPr lang="pl-PL" altLang="pl-PL" sz="2800" b="1" dirty="0"/>
              <a:t>5</a:t>
            </a:r>
            <a:r>
              <a:rPr lang="pl-PL" altLang="pl-PL" sz="2800" b="1" dirty="0" smtClean="0"/>
              <a:t> 000 000 </a:t>
            </a:r>
            <a:r>
              <a:rPr lang="pl-PL" altLang="pl-PL" sz="2800" b="1" dirty="0"/>
              <a:t>zł, </a:t>
            </a:r>
            <a:r>
              <a:rPr lang="pl-PL" altLang="pl-PL" sz="2800" dirty="0"/>
              <a:t>w tym</a:t>
            </a:r>
            <a:r>
              <a:rPr lang="pl-PL" altLang="pl-PL" sz="2800" dirty="0" smtClean="0"/>
              <a:t>:</a:t>
            </a:r>
            <a:endParaRPr lang="pl-PL" altLang="pl-PL" sz="2800" dirty="0"/>
          </a:p>
          <a:p>
            <a:pPr eaLnBrk="1" hangingPunct="1">
              <a:lnSpc>
                <a:spcPct val="93000"/>
              </a:lnSpc>
              <a:buSzPct val="100000"/>
              <a:buFontTx/>
              <a:buChar char="-"/>
            </a:pPr>
            <a:r>
              <a:rPr lang="pl-PL" altLang="pl-PL" sz="2800" dirty="0"/>
              <a:t> z tytułu emisji obligacji                     5</a:t>
            </a:r>
            <a:r>
              <a:rPr lang="pl-PL" altLang="pl-PL" sz="2800" dirty="0" smtClean="0"/>
              <a:t> 000 000 zł</a:t>
            </a:r>
            <a:r>
              <a:rPr lang="pl-PL" altLang="pl-PL" sz="2800" dirty="0"/>
              <a:t>.</a:t>
            </a: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rgbClr val="FFFF00"/>
                </a:solidFill>
              </a:rPr>
              <a:t>Należności na koniec 2022 r.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036050" cy="5184775"/>
          </a:xfrm>
        </p:spPr>
        <p:txBody>
          <a:bodyPr/>
          <a:lstStyle/>
          <a:p>
            <a:pPr eaLnBrk="1" hangingPunct="1"/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Należności ogółem stanowiły kwotę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7 808 741,34 zł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tym wymagalne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7 158 021,40 zł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eaLnBrk="1" hangingPunct="1"/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Porównując do roku 2021 należności wymagalne wzrastają </a:t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0,9 %</a:t>
            </a:r>
          </a:p>
          <a:p>
            <a:pPr eaLnBrk="1" hangingPunct="1"/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Najwyższą kwotę wszystkich należności, stanowią należności z tytułu kar umownych w wysokości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2 895 339,41 zł 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związku z naliczeniem kar umownych m.in. w związku </a:t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zaprzestaniem świadczenia usług i odstąpieniem od umowy na odbiór odpadów komunalnych od mieszkańców. </a:t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Drugie w kolejności najwyższe należności stanowią należności od dłużników alimentacyjnych w wysokości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1 419 517,17 zł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8928100" cy="6048375"/>
          </a:xfrm>
        </p:spPr>
        <p:txBody>
          <a:bodyPr/>
          <a:lstStyle/>
          <a:p>
            <a:pPr eaLnBrk="1" hangingPunct="1"/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Spadek należności wymagalnych od dłużników alimentacyjnych o</a:t>
            </a:r>
            <a:r>
              <a:rPr lang="pl-PL" alt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0,14 %,</a:t>
            </a:r>
            <a:r>
              <a:rPr lang="pl-PL" alt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o kwotę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1 992,23 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zł.</a:t>
            </a:r>
          </a:p>
          <a:p>
            <a:pPr marL="0" indent="0" eaLnBrk="1" hangingPunct="1">
              <a:buNone/>
            </a:pP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Zmniejszyły się należności podatkowe o 26,55%.</a:t>
            </a:r>
          </a:p>
          <a:p>
            <a:pPr eaLnBrk="1" hangingPunct="1"/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Skutki obniżenia górnych stawek podatków wyniosły               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2 394 301,00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zł, tj. wzrosły o 3,16% 				          na 31.12.2021 r. -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2 320 867,00 zł</a:t>
            </a: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133 282 197,03 zł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bieżące: 120 894 633,94 zł; majątkowe: 12 387 563,09 zł)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134 797 977,08 zł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bieżące: 108 984 693,46 zł; majątkowe: 25 813 283,62 zł) </a:t>
            </a:r>
          </a:p>
          <a:p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Zadłużenie Gminy na dzień 31 grudnia 2022 r. z tytułu wyemitowanych papierów wartościowych (obligacji) wynoszą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000 000 zł, co stanowi 3,75 % dochodów wykonanych za rok 2022. Zgodnie z art. 7 ustawy z dnia 15 września 2022 r. o zmianie ustawy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dochodach jednostek samorządu terytorialnego oraz niektórych innych ustaw, w latach 2023-2025 łączna kwota długu jednostki samorządu terytorialnego na koniec danego roku nie może przekraczać 100% wykonanych w tym roku budżetowym dochodów ogółem tej jednostki, pomniejszonych o kwoty zgodnie z ww. ustawą. </a:t>
            </a:r>
          </a:p>
          <a:p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Gmina posiada jedno z najniższych zadłużeń. Gmina utrzymuje potencjał finansowy do pokrywania udziału w wydatkach współfinansowanych środkami zewnętrznymi.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345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D8A9BC-ADF3-4D52-826C-551A97BB7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893175" cy="5903912"/>
          </a:xfrm>
        </p:spPr>
        <p:txBody>
          <a:bodyPr/>
          <a:lstStyle/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dochodów bieżących  został  zwiększony</a:t>
            </a: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21 435 588,30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wyniósł 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121 722 140,30 </a:t>
            </a: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dochodów majątkowych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zmniejszył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b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262 859,00 zł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wyniósł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13 481 </a:t>
            </a: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171,00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zł;</a:t>
            </a: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None/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r>
              <a:rPr lang="pl-PL" altLang="pl-PL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łączne planowane dochody po zmianach</a:t>
            </a:r>
            <a:r>
              <a:rPr lang="pl-PL" altLang="pl-PL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135 203 311,30 </a:t>
            </a:r>
            <a:r>
              <a:rPr lang="pl-PL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r>
              <a:rPr lang="pl-PL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altLang="pl-PL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wydatków  bieżących został zwiększony</a:t>
            </a: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14 658 138,94 zł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wyniósł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118 844 827,94 zł;</a:t>
            </a: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wydatków majątkowych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został zwiększony</a:t>
            </a: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141 896,82 zł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wyniósł </a:t>
            </a: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26 600 604,82 zł ;</a:t>
            </a: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3000"/>
              </a:lnSpc>
              <a:spcBef>
                <a:spcPct val="0"/>
              </a:spcBef>
              <a:defRPr/>
            </a:pPr>
            <a:r>
              <a:rPr lang="pl-PL" altLang="pl-PL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łączne planowane wydatki</a:t>
            </a:r>
            <a:r>
              <a:rPr lang="pl-PL" altLang="pl-PL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145 445 432,76 zł.</a:t>
            </a:r>
            <a:endParaRPr lang="pl-PL" altLang="pl-PL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mtClean="0">
                <a:solidFill>
                  <a:srgbClr val="FFFF00"/>
                </a:solidFill>
              </a:rPr>
              <a:t>Dziękuję za</a:t>
            </a:r>
            <a:r>
              <a:rPr lang="en-GB" altLang="pl-PL" smtClean="0">
                <a:solidFill>
                  <a:srgbClr val="FFFF00"/>
                </a:solidFill>
              </a:rPr>
              <a:t> </a:t>
            </a:r>
            <a:r>
              <a:rPr lang="pl-PL" altLang="pl-PL" smtClean="0">
                <a:solidFill>
                  <a:srgbClr val="FFFF00"/>
                </a:solidFill>
              </a:rPr>
              <a:t>uwagę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837E7D8-8FCD-4B9A-ACC0-F9041C1EE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362950" cy="6480175"/>
          </a:xfrm>
        </p:spPr>
        <p:txBody>
          <a:bodyPr/>
          <a:lstStyle/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planu dochodów spowodowane było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m.in. </a:t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tytułu: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otrzymanych z innych źródeł (9 015  tys. zł, </a:t>
            </a:r>
            <a:b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tym: 6 721 tys. zł w związku z pomocą obywatelom Ukrainy w związku z konfliktem zbrojnym na terytorium tego państwa , 4 762 tys. zł z Funduszu Przeciwdziałania Covid-19,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jednocześnie plan zmniejszył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o 2 475 tys.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związku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przeniesieniem środków z Polskiego Ładu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2023r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tytułu podatku PIT ( 4 231 tys. zł dodatkowe dochody </a:t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poprawę efektywności energetycznej),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tytułu dotacji z budżetu państwa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045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tys. zł), </a:t>
            </a: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tytułu różnych rozliczeń finansowych o kwotę (1 615 tys. zł) m.in: odsetki od rachunków bankowych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subwencji oświatowej (1 130 tys. zł),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9B177DB4-E591-4AC6-ABE2-007F2532A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/>
          <a:lstStyle/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tytułu podatków i opłat (1 012 tys. zł), </a:t>
            </a: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wpływów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pomocy finansowej (768 tys. zł środki </a:t>
            </a:r>
            <a:b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stację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ładowania pojazdów elektrycznych, </a:t>
            </a:r>
            <a:b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modernizację oświetlenia, na uporządkowanie gospodarki </a:t>
            </a:r>
            <a:r>
              <a:rPr lang="pl-PL" altLang="pl-P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wodno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ściekowej na terenie kompleksu Nieporęt- Pilawa, na budowę przystani żeglarskiej, zakup defibrylatora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uzupełnienia subwencji ogólnej (187,2 tys. zł)</a:t>
            </a: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dotacji celowej od JST (135 tys. zł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uległy zmniejszeniu m. in.:</a:t>
            </a: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z UE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(667,8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tys. zł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w związku </a:t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przeniesieniem części płatności na 2023r.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pl-PL" altLang="pl-PL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  <a:defRPr/>
            </a:pPr>
            <a:endParaRPr lang="pl-PL" alt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39FD9116-018E-4227-AFB3-B70481FA8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/>
          <a:lstStyle/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planu wydatków bieżących spowodowane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było </a:t>
            </a: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m.in.:</a:t>
            </a:r>
          </a:p>
          <a:p>
            <a:pPr marL="0" indent="0" algn="just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zwiększeniem dotacji na realizację zadań zleconych j.s.t. oraz dofinansowaniem do zadań 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własnych, otrzymaniem środków z Funduszu Pomocy dla obywateli Ukrainy, środków z Funduszu Przeciwdziałania Covid-19,</a:t>
            </a:r>
          </a:p>
          <a:p>
            <a:pPr marL="0" indent="0" algn="just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endParaRPr lang="pl-PL" alt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planu wydatków majątkowych spowodowane było m.in.:</a:t>
            </a:r>
          </a:p>
          <a:p>
            <a:pPr marL="0" indent="0" algn="just"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alt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mianami wysokości planu niezbędnego do rozstrzygnięcia zamówień publicznych oraz otrzymanym zewnętrznym dofinansowaniem.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  <a:defRPr/>
            </a:pPr>
            <a:endParaRPr lang="pl-PL" alt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3600" b="1" dirty="0" smtClean="0">
                <a:solidFill>
                  <a:schemeClr val="bg1"/>
                </a:solidFill>
              </a:rPr>
              <a:t>DYNAMIKA  PLANU  DOCHODÓW  WG  ŹRÓDEŁ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2" y="1600199"/>
            <a:ext cx="7328482" cy="434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500" dirty="0" smtClean="0">
                <a:solidFill>
                  <a:srgbClr val="FFFF00"/>
                </a:solidFill>
              </a:rPr>
              <a:t>Realizacja</a:t>
            </a:r>
            <a:r>
              <a:rPr lang="en-GB" altLang="pl-PL" sz="3500" dirty="0" smtClean="0">
                <a:solidFill>
                  <a:srgbClr val="FFFF00"/>
                </a:solidFill>
              </a:rPr>
              <a:t> </a:t>
            </a:r>
            <a:r>
              <a:rPr lang="pl-PL" altLang="pl-PL" sz="3500" dirty="0" smtClean="0">
                <a:solidFill>
                  <a:srgbClr val="FFFF00"/>
                </a:solidFill>
              </a:rPr>
              <a:t>dochodów</a:t>
            </a:r>
            <a:r>
              <a:rPr lang="en-GB" altLang="pl-PL" sz="3500" dirty="0" smtClean="0">
                <a:solidFill>
                  <a:srgbClr val="FFFF00"/>
                </a:solidFill>
              </a:rPr>
              <a:t> </a:t>
            </a:r>
            <a:r>
              <a:rPr lang="en-GB" altLang="pl-PL" sz="3500" dirty="0" err="1" smtClean="0">
                <a:solidFill>
                  <a:srgbClr val="FFFF00"/>
                </a:solidFill>
              </a:rPr>
              <a:t>i</a:t>
            </a:r>
            <a:r>
              <a:rPr lang="en-GB" altLang="pl-PL" sz="3500" dirty="0" smtClean="0">
                <a:solidFill>
                  <a:srgbClr val="FFFF00"/>
                </a:solidFill>
              </a:rPr>
              <a:t> </a:t>
            </a:r>
            <a:r>
              <a:rPr lang="pl-PL" altLang="pl-PL" sz="3500" dirty="0" smtClean="0">
                <a:solidFill>
                  <a:srgbClr val="FFFF00"/>
                </a:solidFill>
              </a:rPr>
              <a:t>wydatków</a:t>
            </a:r>
            <a:r>
              <a:rPr lang="en-GB" altLang="pl-PL" sz="3500" dirty="0" smtClean="0">
                <a:solidFill>
                  <a:srgbClr val="FFFF00"/>
                </a:solidFill>
              </a:rPr>
              <a:t> w </a:t>
            </a:r>
            <a:r>
              <a:rPr lang="pl-PL" altLang="pl-PL" sz="3500" dirty="0" smtClean="0">
                <a:solidFill>
                  <a:srgbClr val="FFFF00"/>
                </a:solidFill>
              </a:rPr>
              <a:t>2022 </a:t>
            </a:r>
            <a:r>
              <a:rPr lang="en-GB" altLang="pl-PL" sz="3500" dirty="0" smtClean="0">
                <a:solidFill>
                  <a:srgbClr val="FFFF00"/>
                </a:solidFill>
              </a:rPr>
              <a:t>r.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71438" y="806675"/>
            <a:ext cx="9072562" cy="570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 dirty="0">
                <a:solidFill>
                  <a:srgbClr val="FFFFFF"/>
                </a:solidFill>
              </a:rPr>
              <a:t>Na dzień 31 grudnia </a:t>
            </a:r>
            <a:r>
              <a:rPr lang="pl-PL" altLang="pl-PL" sz="2800" dirty="0" smtClean="0">
                <a:solidFill>
                  <a:srgbClr val="FFFFFF"/>
                </a:solidFill>
              </a:rPr>
              <a:t>2022 </a:t>
            </a:r>
            <a:r>
              <a:rPr lang="pl-PL" altLang="pl-PL" sz="2800" dirty="0">
                <a:solidFill>
                  <a:srgbClr val="FFFFFF"/>
                </a:solidFill>
              </a:rPr>
              <a:t>r. wykonanie dochodów </a:t>
            </a:r>
            <a:br>
              <a:rPr lang="pl-PL" altLang="pl-PL" sz="2800" dirty="0">
                <a:solidFill>
                  <a:srgbClr val="FFFFFF"/>
                </a:solidFill>
              </a:rPr>
            </a:br>
            <a:r>
              <a:rPr lang="pl-PL" altLang="pl-PL" sz="2800" dirty="0">
                <a:solidFill>
                  <a:srgbClr val="FFFFFF"/>
                </a:solidFill>
              </a:rPr>
              <a:t>i wydatków budżetowych wynikające ze sprawozdania stanowiło: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dochody </a:t>
            </a:r>
            <a:r>
              <a:rPr lang="pl-PL" altLang="pl-PL" sz="2800" dirty="0" smtClean="0">
                <a:solidFill>
                  <a:srgbClr val="FFFFFF"/>
                </a:solidFill>
              </a:rPr>
              <a:t>133 282 197,03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zł </a:t>
            </a:r>
            <a:r>
              <a:rPr lang="pl-PL" altLang="pl-PL" sz="2800" dirty="0">
                <a:solidFill>
                  <a:srgbClr val="FFFFFF"/>
                </a:solidFill>
              </a:rPr>
              <a:t>(bieżące: </a:t>
            </a:r>
            <a:r>
              <a:rPr lang="pl-PL" altLang="pl-PL" sz="2800" dirty="0" smtClean="0">
                <a:solidFill>
                  <a:srgbClr val="FFFFFF"/>
                </a:solidFill>
              </a:rPr>
              <a:t>120 894 633,94 </a:t>
            </a:r>
            <a:r>
              <a:rPr lang="pl-PL" altLang="pl-PL" sz="2800" dirty="0">
                <a:solidFill>
                  <a:srgbClr val="FFFFFF"/>
                </a:solidFill>
              </a:rPr>
              <a:t>zł </a:t>
            </a:r>
            <a:r>
              <a:rPr lang="pl-PL" altLang="pl-PL" sz="2800" dirty="0" smtClean="0">
                <a:solidFill>
                  <a:srgbClr val="FFFFFF"/>
                </a:solidFill>
              </a:rPr>
              <a:t> </a:t>
            </a: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                                          majątkowe:  </a:t>
            </a:r>
            <a:r>
              <a:rPr lang="pl-PL" altLang="pl-PL" sz="2800" dirty="0" smtClean="0">
                <a:solidFill>
                  <a:srgbClr val="FFFFFF"/>
                </a:solidFill>
              </a:rPr>
              <a:t>12 387 563,09 zł)</a:t>
            </a: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wydatki   </a:t>
            </a:r>
            <a:r>
              <a:rPr lang="pl-PL" altLang="pl-PL" sz="2800" dirty="0" smtClean="0">
                <a:solidFill>
                  <a:srgbClr val="FFFFFF"/>
                </a:solidFill>
              </a:rPr>
              <a:t>134 797 977,08 z</a:t>
            </a:r>
            <a:r>
              <a:rPr lang="pl-PL" altLang="pl-PL" sz="2800" dirty="0" smtClean="0"/>
              <a:t>ł </a:t>
            </a:r>
            <a:r>
              <a:rPr lang="pl-PL" altLang="pl-PL" sz="2800" dirty="0">
                <a:solidFill>
                  <a:srgbClr val="FFFFFF"/>
                </a:solidFill>
              </a:rPr>
              <a:t>(bieżące:  </a:t>
            </a:r>
            <a:r>
              <a:rPr lang="pl-PL" altLang="pl-PL" sz="2800" dirty="0" smtClean="0">
                <a:solidFill>
                  <a:srgbClr val="FFFFFF"/>
                </a:solidFill>
              </a:rPr>
              <a:t>108 984 693,46 </a:t>
            </a:r>
            <a:r>
              <a:rPr lang="pl-PL" altLang="pl-PL" sz="2800" dirty="0" smtClean="0"/>
              <a:t>zł</a:t>
            </a: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                                        </a:t>
            </a:r>
            <a:r>
              <a:rPr lang="pl-PL" altLang="pl-PL" sz="2800" dirty="0" smtClean="0">
                <a:solidFill>
                  <a:srgbClr val="FFFFFF"/>
                </a:solidFill>
              </a:rPr>
              <a:t>  </a:t>
            </a:r>
            <a:r>
              <a:rPr lang="pl-PL" altLang="pl-PL" sz="2800" dirty="0">
                <a:solidFill>
                  <a:srgbClr val="FFFFFF"/>
                </a:solidFill>
              </a:rPr>
              <a:t>majątkowe:  </a:t>
            </a:r>
            <a:r>
              <a:rPr lang="pl-PL" altLang="pl-PL" sz="2800" dirty="0" smtClean="0">
                <a:solidFill>
                  <a:srgbClr val="FFFFFF"/>
                </a:solidFill>
              </a:rPr>
              <a:t>25 813 283,62 zł</a:t>
            </a:r>
            <a:r>
              <a:rPr lang="pl-PL" altLang="pl-PL" sz="2800" dirty="0">
                <a:solidFill>
                  <a:srgbClr val="FFFFFF"/>
                </a:solidFill>
              </a:rPr>
              <a:t>)</a:t>
            </a:r>
          </a:p>
          <a:p>
            <a:pPr eaLnBrk="1" hangingPunct="1">
              <a:lnSpc>
                <a:spcPct val="93000"/>
              </a:lnSpc>
              <a:buSzPct val="100000"/>
            </a:pPr>
            <a:endParaRPr lang="pl-PL" altLang="pl-PL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Realizacja dochodów i wydatków w stosunku do planu wynosi:</a:t>
            </a: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dirty="0">
                <a:solidFill>
                  <a:srgbClr val="FFFFFF"/>
                </a:solidFill>
              </a:rPr>
              <a:t>			</a:t>
            </a:r>
            <a:r>
              <a:rPr lang="pl-PL" altLang="pl-PL" sz="2800" b="1" dirty="0">
                <a:solidFill>
                  <a:srgbClr val="FFFFFF"/>
                </a:solidFill>
              </a:rPr>
              <a:t>dochody – </a:t>
            </a:r>
            <a:r>
              <a:rPr lang="pl-PL" altLang="pl-PL" sz="2800" b="1" dirty="0" smtClean="0">
                <a:solidFill>
                  <a:srgbClr val="FFFFFF"/>
                </a:solidFill>
              </a:rPr>
              <a:t>  </a:t>
            </a:r>
            <a:r>
              <a:rPr lang="pl-PL" altLang="pl-PL" sz="2800" b="1" dirty="0" smtClean="0"/>
              <a:t>98,58 </a:t>
            </a:r>
            <a:r>
              <a:rPr lang="pl-PL" altLang="pl-PL" sz="2800" b="1" dirty="0"/>
              <a:t>%</a:t>
            </a:r>
            <a:endParaRPr lang="pl-PL" altLang="pl-PL" sz="28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pl-PL" altLang="pl-PL" sz="2800" b="1" dirty="0">
                <a:solidFill>
                  <a:srgbClr val="FFFFFF"/>
                </a:solidFill>
              </a:rPr>
              <a:t>			wydatki   –   </a:t>
            </a:r>
            <a:r>
              <a:rPr lang="pl-PL" altLang="pl-PL" sz="2800" b="1" dirty="0" smtClean="0">
                <a:solidFill>
                  <a:srgbClr val="FFFFFF"/>
                </a:solidFill>
              </a:rPr>
              <a:t>92,68</a:t>
            </a:r>
            <a:r>
              <a:rPr lang="pl-PL" altLang="pl-PL" sz="2800" b="1" dirty="0" smtClean="0"/>
              <a:t> </a:t>
            </a:r>
            <a:r>
              <a:rPr lang="pl-PL" altLang="pl-PL" sz="2800" b="1" dirty="0"/>
              <a:t>%</a:t>
            </a:r>
            <a:endParaRPr lang="pl-PL" alt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8509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l-PL" sz="3500" dirty="0" smtClean="0">
                <a:solidFill>
                  <a:srgbClr val="FFFF00"/>
                </a:solidFill>
              </a:rPr>
              <a:t>Plan </a:t>
            </a:r>
            <a:r>
              <a:rPr lang="en-GB" altLang="pl-PL" sz="3500" dirty="0" err="1" smtClean="0">
                <a:solidFill>
                  <a:srgbClr val="FFFF00"/>
                </a:solidFill>
              </a:rPr>
              <a:t>i</a:t>
            </a:r>
            <a:r>
              <a:rPr lang="en-GB" altLang="pl-PL" sz="3500" dirty="0" smtClean="0">
                <a:solidFill>
                  <a:srgbClr val="FFFF00"/>
                </a:solidFill>
              </a:rPr>
              <a:t> </a:t>
            </a:r>
            <a:r>
              <a:rPr lang="en-GB" altLang="pl-PL" sz="3500" dirty="0" err="1" smtClean="0">
                <a:solidFill>
                  <a:srgbClr val="FFFF00"/>
                </a:solidFill>
              </a:rPr>
              <a:t>wykonanie</a:t>
            </a:r>
            <a:r>
              <a:rPr lang="en-GB" altLang="pl-PL" sz="3500" dirty="0" smtClean="0">
                <a:solidFill>
                  <a:srgbClr val="FFFF00"/>
                </a:solidFill>
              </a:rPr>
              <a:t> </a:t>
            </a:r>
            <a:r>
              <a:rPr lang="en-GB" altLang="pl-PL" sz="3500" dirty="0" err="1" smtClean="0">
                <a:solidFill>
                  <a:srgbClr val="FFFF00"/>
                </a:solidFill>
              </a:rPr>
              <a:t>dochodów</a:t>
            </a:r>
            <a:r>
              <a:rPr lang="en-GB" altLang="pl-PL" sz="3500" dirty="0" smtClean="0">
                <a:solidFill>
                  <a:srgbClr val="FFFF00"/>
                </a:solidFill>
              </a:rPr>
              <a:t> </a:t>
            </a:r>
            <a:r>
              <a:rPr lang="en-GB" altLang="pl-PL" sz="3500" dirty="0" err="1" smtClean="0">
                <a:solidFill>
                  <a:srgbClr val="FFFF00"/>
                </a:solidFill>
              </a:rPr>
              <a:t>według</a:t>
            </a:r>
            <a:r>
              <a:rPr lang="en-GB" altLang="pl-PL" sz="3500" dirty="0" smtClean="0">
                <a:solidFill>
                  <a:srgbClr val="FFFF00"/>
                </a:solidFill>
              </a:rPr>
              <a:t> </a:t>
            </a:r>
            <a:r>
              <a:rPr lang="en-GB" altLang="pl-PL" sz="3500" dirty="0" err="1" smtClean="0">
                <a:solidFill>
                  <a:srgbClr val="FFFF00"/>
                </a:solidFill>
              </a:rPr>
              <a:t>źródeł</a:t>
            </a:r>
            <a:endParaRPr lang="en-GB" altLang="pl-PL" sz="3500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547813" y="184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871163"/>
              </p:ext>
            </p:extLst>
          </p:nvPr>
        </p:nvGraphicFramePr>
        <p:xfrm>
          <a:off x="827585" y="1125539"/>
          <a:ext cx="7704854" cy="5471813"/>
        </p:xfrm>
        <a:graphic>
          <a:graphicData uri="http://schemas.openxmlformats.org/drawingml/2006/table">
            <a:tbl>
              <a:tblPr/>
              <a:tblGrid>
                <a:gridCol w="2169344">
                  <a:extLst>
                    <a:ext uri="{9D8B030D-6E8A-4147-A177-3AD203B41FA5}">
                      <a16:colId xmlns:a16="http://schemas.microsoft.com/office/drawing/2014/main" val="1833148509"/>
                    </a:ext>
                  </a:extLst>
                </a:gridCol>
                <a:gridCol w="2041176">
                  <a:extLst>
                    <a:ext uri="{9D8B030D-6E8A-4147-A177-3AD203B41FA5}">
                      <a16:colId xmlns:a16="http://schemas.microsoft.com/office/drawing/2014/main" val="1915148394"/>
                    </a:ext>
                  </a:extLst>
                </a:gridCol>
                <a:gridCol w="1937255">
                  <a:extLst>
                    <a:ext uri="{9D8B030D-6E8A-4147-A177-3AD203B41FA5}">
                      <a16:colId xmlns:a16="http://schemas.microsoft.com/office/drawing/2014/main" val="264153307"/>
                    </a:ext>
                  </a:extLst>
                </a:gridCol>
                <a:gridCol w="1557079">
                  <a:extLst>
                    <a:ext uri="{9D8B030D-6E8A-4147-A177-3AD203B41FA5}">
                      <a16:colId xmlns:a16="http://schemas.microsoft.com/office/drawing/2014/main" val="3314622993"/>
                    </a:ext>
                  </a:extLst>
                </a:gridCol>
              </a:tblGrid>
              <a:tr h="300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Źródło dochodów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 dochodów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Wykonanie dochodów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766326"/>
                  </a:ext>
                </a:extLst>
              </a:tr>
              <a:tr h="361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Ogółem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135 203 311,3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133 282 197,03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98,58%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94053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Dochody własne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41 838 476,96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42 597 872,59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101,8%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108898"/>
                  </a:ext>
                </a:extLst>
              </a:tr>
              <a:tr h="32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Subwencja z budżetu państwa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21 330 923,00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21 330 923,00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100,0%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339600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Uzupełnienie subwencji ogólnej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187 200,00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187 200,00   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100,0%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716272"/>
                  </a:ext>
                </a:extLst>
              </a:tr>
              <a:tr h="405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Dochody z tytułu udziałów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podatkach dochodowych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37 708 793,04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37 708 620,12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100,0%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008084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Dotacje celowe            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budżetu państwa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15 140 854,92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15 031 250,69       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99,3%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83545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Wpływy z tytułu pomocy finansowej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768 868,00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468 867,01                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61 %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893616"/>
                  </a:ext>
                </a:extLst>
              </a:tr>
              <a:tr h="243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Dotacja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celowa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 JST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100,0%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958027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Dotacje celowe otrzymane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funduszy celowych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366170"/>
                  </a:ext>
                </a:extLst>
              </a:tr>
              <a:tr h="558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Środki otrzymane w ramach programów finansowanych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udziałem środków UE 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4 125 001,00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3 332 173,04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80,8%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415114"/>
                  </a:ext>
                </a:extLst>
              </a:tr>
              <a:tr h="1490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Środki otrzymane z innych źródeł, w tym m.in.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pl-PL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Fundusz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Pomocy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Fundusz Przeciwdziałania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Covid-19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Rządowy Fundusz Polski Ład</a:t>
                      </a:r>
                    </a:p>
                  </a:txBody>
                  <a:tcPr marL="30750" marR="307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13 965 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194,38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6 231 069,71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4 762 380,00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2 475 000,00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12 487 290,58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6 231 069,71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3 770 341,38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2 475 000,00 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89,4%</a:t>
                      </a:r>
                    </a:p>
                  </a:txBody>
                  <a:tcPr marL="30750" marR="307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859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9090</TotalTime>
  <Words>2387</Words>
  <Application>Microsoft Office PowerPoint</Application>
  <PresentationFormat>Pokaz na ekranie (4:3)</PresentationFormat>
  <Paragraphs>266</Paragraphs>
  <Slides>30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Garamond</vt:lpstr>
      <vt:lpstr>Times New Roman</vt:lpstr>
      <vt:lpstr>Projekt domyślny</vt:lpstr>
      <vt:lpstr>1_Projekt domyślny</vt:lpstr>
      <vt:lpstr>2_Projekt domyślny</vt:lpstr>
      <vt:lpstr>SPRAWOZDANIE Z WYKONANIA BUDŻETU GMINY NIEPORĘT ZA 2022 r. </vt:lpstr>
      <vt:lpstr>Wzrost planu dochodów i wydatków budżetowych w 2022 r.</vt:lpstr>
      <vt:lpstr> </vt:lpstr>
      <vt:lpstr>Prezentacja programu PowerPoint</vt:lpstr>
      <vt:lpstr>Prezentacja programu PowerPoint</vt:lpstr>
      <vt:lpstr>Prezentacja programu PowerPoint</vt:lpstr>
      <vt:lpstr>DYNAMIKA  PLANU  DOCHODÓW  WG  ŹRÓDEŁ</vt:lpstr>
      <vt:lpstr>Realizacja dochodów i wydatków w 2022 r.</vt:lpstr>
      <vt:lpstr>Plan i wykonanie dochodów według źródeł</vt:lpstr>
      <vt:lpstr>PLAN  I  WYKONANIE DOCHODÓW  WG  ŹRÓDEŁ</vt:lpstr>
      <vt:lpstr>Źródła finansowania wydatków budżetu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DOCHODÓW </vt:lpstr>
      <vt:lpstr>Plan wydatków budżetowych</vt:lpstr>
      <vt:lpstr>Planowana struktura wydatków budżetowych </vt:lpstr>
      <vt:lpstr>Wykonanie wydatków wg stanu na dzień 31.12.2022  </vt:lpstr>
      <vt:lpstr>Struktura wykonania wydatków  wg stanu na dzień 31.12.2022 r.</vt:lpstr>
      <vt:lpstr>Prezentacja programu PowerPoint</vt:lpstr>
      <vt:lpstr>Prezentacja programu PowerPoint</vt:lpstr>
      <vt:lpstr>Należności na koniec 2022 r.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WYKONANIA BUDŻETU GMINY NIEPORĘT  ZA 2009 ROK</dc:title>
  <dc:creator>lidia granos</dc:creator>
  <cp:lastModifiedBy>Wiktoria Dzwonek</cp:lastModifiedBy>
  <cp:revision>754</cp:revision>
  <cp:lastPrinted>2023-05-11T12:16:43Z</cp:lastPrinted>
  <dcterms:created xsi:type="dcterms:W3CDTF">2010-04-08T10:42:07Z</dcterms:created>
  <dcterms:modified xsi:type="dcterms:W3CDTF">2023-06-14T09:58:50Z</dcterms:modified>
</cp:coreProperties>
</file>