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3"/>
  </p:notesMasterIdLst>
  <p:sldIdLst>
    <p:sldId id="256" r:id="rId2"/>
    <p:sldId id="317" r:id="rId3"/>
    <p:sldId id="314" r:id="rId4"/>
    <p:sldId id="318" r:id="rId5"/>
    <p:sldId id="257" r:id="rId6"/>
    <p:sldId id="296" r:id="rId7"/>
    <p:sldId id="299" r:id="rId8"/>
    <p:sldId id="298" r:id="rId9"/>
    <p:sldId id="300" r:id="rId10"/>
    <p:sldId id="301" r:id="rId11"/>
    <p:sldId id="258" r:id="rId12"/>
    <p:sldId id="260" r:id="rId13"/>
    <p:sldId id="303" r:id="rId14"/>
    <p:sldId id="304" r:id="rId15"/>
    <p:sldId id="302" r:id="rId16"/>
    <p:sldId id="307" r:id="rId17"/>
    <p:sldId id="309" r:id="rId18"/>
    <p:sldId id="312" r:id="rId19"/>
    <p:sldId id="308" r:id="rId20"/>
    <p:sldId id="311" r:id="rId21"/>
    <p:sldId id="271" r:id="rId22"/>
    <p:sldId id="316" r:id="rId23"/>
    <p:sldId id="275" r:id="rId24"/>
    <p:sldId id="276" r:id="rId25"/>
    <p:sldId id="283" r:id="rId26"/>
    <p:sldId id="286" r:id="rId27"/>
    <p:sldId id="294" r:id="rId28"/>
    <p:sldId id="293" r:id="rId29"/>
    <p:sldId id="295" r:id="rId30"/>
    <p:sldId id="305" r:id="rId31"/>
    <p:sldId id="291" r:id="rId32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33CC"/>
    <a:srgbClr val="080808"/>
    <a:srgbClr val="9966FF"/>
    <a:srgbClr val="FFFFCC"/>
    <a:srgbClr val="99FF33"/>
    <a:srgbClr val="FF9966"/>
    <a:srgbClr val="CC0066"/>
    <a:srgbClr val="00CC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layout>
        <c:manualLayout>
          <c:xMode val="edge"/>
          <c:yMode val="edge"/>
          <c:x val="0.24095392254946604"/>
          <c:y val="1.8567251461988305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WŁASNOŚĆ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985-433C-B021-06486FF7D5C0}"/>
              </c:ext>
            </c:extLst>
          </c:dPt>
          <c:dPt>
            <c:idx val="1"/>
            <c:bubble3D val="0"/>
            <c:spPr>
              <a:solidFill>
                <a:srgbClr val="CC0066"/>
              </a:solidFill>
            </c:spPr>
            <c:extLst>
              <c:ext xmlns:c16="http://schemas.microsoft.com/office/drawing/2014/chart" uri="{C3380CC4-5D6E-409C-BE32-E72D297353CC}">
                <c16:uniqueId val="{00000003-7985-433C-B021-06486FF7D5C0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7985-433C-B021-06486FF7D5C0}"/>
              </c:ext>
            </c:extLst>
          </c:dPt>
          <c:dPt>
            <c:idx val="3"/>
            <c:bubble3D val="0"/>
            <c:spPr>
              <a:solidFill>
                <a:srgbClr val="99FF33"/>
              </a:solidFill>
            </c:spPr>
            <c:extLst>
              <c:ext xmlns:c16="http://schemas.microsoft.com/office/drawing/2014/chart" uri="{C3380CC4-5D6E-409C-BE32-E72D297353CC}">
                <c16:uniqueId val="{00000007-7985-433C-B021-06486FF7D5C0}"/>
              </c:ext>
            </c:extLst>
          </c:dPt>
          <c:dPt>
            <c:idx val="4"/>
            <c:bubble3D val="0"/>
            <c:spPr>
              <a:solidFill>
                <a:srgbClr val="FFFFCC"/>
              </a:solidFill>
            </c:spPr>
            <c:extLst>
              <c:ext xmlns:c16="http://schemas.microsoft.com/office/drawing/2014/chart" uri="{C3380CC4-5D6E-409C-BE32-E72D297353CC}">
                <c16:uniqueId val="{00000009-7985-433C-B021-06486FF7D5C0}"/>
              </c:ext>
            </c:extLst>
          </c:dPt>
          <c:dPt>
            <c:idx val="6"/>
            <c:bubble3D val="0"/>
            <c:spPr>
              <a:solidFill>
                <a:srgbClr val="00FFFF"/>
              </a:solidFill>
            </c:spPr>
            <c:extLst>
              <c:ext xmlns:c16="http://schemas.microsoft.com/office/drawing/2014/chart" uri="{C3380CC4-5D6E-409C-BE32-E72D297353CC}">
                <c16:uniqueId val="{0000000B-7985-433C-B021-06486FF7D5C0}"/>
              </c:ext>
            </c:extLst>
          </c:dPt>
          <c:dPt>
            <c:idx val="8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D-7985-433C-B021-06486FF7D5C0}"/>
              </c:ext>
            </c:extLst>
          </c:dPt>
          <c:dPt>
            <c:idx val="9"/>
            <c:bubble3D val="0"/>
            <c:spPr>
              <a:solidFill>
                <a:srgbClr val="6666FF"/>
              </a:solidFill>
            </c:spPr>
            <c:extLst>
              <c:ext xmlns:c16="http://schemas.microsoft.com/office/drawing/2014/chart" uri="{C3380CC4-5D6E-409C-BE32-E72D297353CC}">
                <c16:uniqueId val="{0000000F-7985-433C-B021-06486FF7D5C0}"/>
              </c:ext>
            </c:extLst>
          </c:dPt>
          <c:dPt>
            <c:idx val="10"/>
            <c:bubble3D val="0"/>
            <c:spPr>
              <a:solidFill>
                <a:srgbClr val="00CC00"/>
              </a:solidFill>
            </c:spPr>
            <c:extLst>
              <c:ext xmlns:c16="http://schemas.microsoft.com/office/drawing/2014/chart" uri="{C3380CC4-5D6E-409C-BE32-E72D297353CC}">
                <c16:uniqueId val="{00000011-7985-433C-B021-06486FF7D5C0}"/>
              </c:ext>
            </c:extLst>
          </c:dPt>
          <c:dPt>
            <c:idx val="11"/>
            <c:bubble3D val="0"/>
            <c:spPr>
              <a:solidFill>
                <a:srgbClr val="FF33CC"/>
              </a:solidFill>
            </c:spPr>
            <c:extLst>
              <c:ext xmlns:c16="http://schemas.microsoft.com/office/drawing/2014/chart" uri="{C3380CC4-5D6E-409C-BE32-E72D297353CC}">
                <c16:uniqueId val="{00000013-7985-433C-B021-06486FF7D5C0}"/>
              </c:ext>
            </c:extLst>
          </c:dPt>
          <c:dPt>
            <c:idx val="12"/>
            <c:bubble3D val="0"/>
            <c:spPr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7985-433C-B021-06486FF7D5C0}"/>
              </c:ext>
            </c:extLst>
          </c:dPt>
          <c:dPt>
            <c:idx val="13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17-7985-433C-B021-06486FF7D5C0}"/>
              </c:ext>
            </c:extLst>
          </c:dPt>
          <c:dPt>
            <c:idx val="1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9-7985-433C-B021-06486FF7D5C0}"/>
              </c:ext>
            </c:extLst>
          </c:dPt>
          <c:dPt>
            <c:idx val="1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B-7985-433C-B021-06486FF7D5C0}"/>
              </c:ext>
            </c:extLst>
          </c:dPt>
          <c:cat>
            <c:strRef>
              <c:f>Arkusz1!$A$2:$A$19</c:f>
              <c:strCache>
                <c:ptCount val="18"/>
                <c:pt idx="0">
                  <c:v>Nieporęt </c:v>
                </c:pt>
                <c:pt idx="1">
                  <c:v>Stanisławów Pierwszy </c:v>
                </c:pt>
                <c:pt idx="2">
                  <c:v>Białobrzegi </c:v>
                </c:pt>
                <c:pt idx="3">
                  <c:v>Józefów </c:v>
                </c:pt>
                <c:pt idx="4">
                  <c:v>Kąty Węgierwskie </c:v>
                </c:pt>
                <c:pt idx="5">
                  <c:v>Zegrze Południowe </c:v>
                </c:pt>
                <c:pt idx="6">
                  <c:v>Rembelszczyzna </c:v>
                </c:pt>
                <c:pt idx="7">
                  <c:v>Wólka Radzymińska </c:v>
                </c:pt>
                <c:pt idx="8">
                  <c:v>Wola Aleksandra </c:v>
                </c:pt>
                <c:pt idx="9">
                  <c:v>Izabelin </c:v>
                </c:pt>
                <c:pt idx="10">
                  <c:v>Michałów-Grabina </c:v>
                </c:pt>
                <c:pt idx="11">
                  <c:v>Stanisławów Drugi </c:v>
                </c:pt>
                <c:pt idx="12">
                  <c:v>Aleksandrów </c:v>
                </c:pt>
                <c:pt idx="13">
                  <c:v>Rynia </c:v>
                </c:pt>
                <c:pt idx="14">
                  <c:v>Czarna Struga</c:v>
                </c:pt>
                <c:pt idx="15">
                  <c:v>Beniaminów  </c:v>
                </c:pt>
                <c:pt idx="16">
                  <c:v>Michałów-Reginów</c:v>
                </c:pt>
                <c:pt idx="17">
                  <c:v>Warszawa Białołęka </c:v>
                </c:pt>
              </c:strCache>
            </c:strRef>
          </c:cat>
          <c:val>
            <c:numRef>
              <c:f>Arkusz1!$B$2:$B$19</c:f>
              <c:numCache>
                <c:formatCode>General</c:formatCode>
                <c:ptCount val="18"/>
                <c:pt idx="0">
                  <c:v>44.295299999999997</c:v>
                </c:pt>
                <c:pt idx="1">
                  <c:v>15.006500000000001</c:v>
                </c:pt>
                <c:pt idx="2">
                  <c:v>14.2797</c:v>
                </c:pt>
                <c:pt idx="3">
                  <c:v>11.210699999999999</c:v>
                </c:pt>
                <c:pt idx="4">
                  <c:v>5.7641999999999998</c:v>
                </c:pt>
                <c:pt idx="5">
                  <c:v>4.8259999999999996</c:v>
                </c:pt>
                <c:pt idx="6">
                  <c:v>4.6685999999999996</c:v>
                </c:pt>
                <c:pt idx="7">
                  <c:v>4.7073</c:v>
                </c:pt>
                <c:pt idx="8">
                  <c:v>4.0735999999999999</c:v>
                </c:pt>
                <c:pt idx="9">
                  <c:v>3.4923999999999999</c:v>
                </c:pt>
                <c:pt idx="10">
                  <c:v>2.4323000000000001</c:v>
                </c:pt>
                <c:pt idx="11">
                  <c:v>1.8291999999999999</c:v>
                </c:pt>
                <c:pt idx="12">
                  <c:v>1.8465</c:v>
                </c:pt>
                <c:pt idx="13">
                  <c:v>1.2266999999999999</c:v>
                </c:pt>
                <c:pt idx="14">
                  <c:v>0.38590000000000002</c:v>
                </c:pt>
                <c:pt idx="15">
                  <c:v>0.17549999999999999</c:v>
                </c:pt>
                <c:pt idx="16">
                  <c:v>0.22600000000000001</c:v>
                </c:pt>
                <c:pt idx="17">
                  <c:v>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7985-433C-B021-06486FF7D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1"/>
        <c:txPr>
          <a:bodyPr/>
          <a:lstStyle/>
          <a:p>
            <a:pPr>
              <a:defRPr sz="1800"/>
            </a:pPr>
            <a:endParaRPr lang="pl-PL"/>
          </a:p>
        </c:txPr>
      </c:legendEntry>
      <c:layout>
        <c:manualLayout>
          <c:xMode val="edge"/>
          <c:yMode val="edge"/>
          <c:x val="0.65604929818555291"/>
          <c:y val="0"/>
          <c:w val="0.33381984491280087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layout>
        <c:manualLayout>
          <c:xMode val="edge"/>
          <c:yMode val="edge"/>
          <c:x val="0.1333984054681755"/>
          <c:y val="3.403989465907474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SAMOISTNE POSIADANIE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A51A-40D0-A311-BE1496643715}"/>
              </c:ext>
            </c:extLst>
          </c:dPt>
          <c:dPt>
            <c:idx val="1"/>
            <c:bubble3D val="0"/>
            <c:explosion val="2"/>
            <c:spPr>
              <a:solidFill>
                <a:srgbClr val="CC0066"/>
              </a:solidFill>
            </c:spPr>
            <c:extLst>
              <c:ext xmlns:c16="http://schemas.microsoft.com/office/drawing/2014/chart" uri="{C3380CC4-5D6E-409C-BE32-E72D297353CC}">
                <c16:uniqueId val="{00000003-A51A-40D0-A311-BE1496643715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51A-40D0-A311-BE1496643715}"/>
              </c:ext>
            </c:extLst>
          </c:dPt>
          <c:dPt>
            <c:idx val="3"/>
            <c:bubble3D val="0"/>
            <c:spPr>
              <a:solidFill>
                <a:srgbClr val="99FF33"/>
              </a:solidFill>
            </c:spPr>
            <c:extLst>
              <c:ext xmlns:c16="http://schemas.microsoft.com/office/drawing/2014/chart" uri="{C3380CC4-5D6E-409C-BE32-E72D297353CC}">
                <c16:uniqueId val="{00000007-A51A-40D0-A311-BE1496643715}"/>
              </c:ext>
            </c:extLst>
          </c:dPt>
          <c:dPt>
            <c:idx val="4"/>
            <c:bubble3D val="0"/>
            <c:spPr>
              <a:solidFill>
                <a:srgbClr val="FFFFCC"/>
              </a:solidFill>
            </c:spPr>
            <c:extLst>
              <c:ext xmlns:c16="http://schemas.microsoft.com/office/drawing/2014/chart" uri="{C3380CC4-5D6E-409C-BE32-E72D297353CC}">
                <c16:uniqueId val="{00000009-A51A-40D0-A311-BE1496643715}"/>
              </c:ext>
            </c:extLst>
          </c:dPt>
          <c:dPt>
            <c:idx val="6"/>
            <c:bubble3D val="0"/>
            <c:spPr>
              <a:solidFill>
                <a:srgbClr val="00FFFF"/>
              </a:solidFill>
            </c:spPr>
            <c:extLst>
              <c:ext xmlns:c16="http://schemas.microsoft.com/office/drawing/2014/chart" uri="{C3380CC4-5D6E-409C-BE32-E72D297353CC}">
                <c16:uniqueId val="{0000000B-A51A-40D0-A311-BE1496643715}"/>
              </c:ext>
            </c:extLst>
          </c:dPt>
          <c:dPt>
            <c:idx val="8"/>
            <c:bubble3D val="0"/>
            <c:spPr>
              <a:solidFill>
                <a:srgbClr val="FF9966"/>
              </a:solidFill>
            </c:spPr>
            <c:extLst>
              <c:ext xmlns:c16="http://schemas.microsoft.com/office/drawing/2014/chart" uri="{C3380CC4-5D6E-409C-BE32-E72D297353CC}">
                <c16:uniqueId val="{0000000D-A51A-40D0-A311-BE1496643715}"/>
              </c:ext>
            </c:extLst>
          </c:dPt>
          <c:dPt>
            <c:idx val="9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F-A51A-40D0-A311-BE1496643715}"/>
              </c:ext>
            </c:extLst>
          </c:dPt>
          <c:dPt>
            <c:idx val="1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1-A51A-40D0-A311-BE1496643715}"/>
              </c:ext>
            </c:extLst>
          </c:dPt>
          <c:dPt>
            <c:idx val="11"/>
            <c:bubble3D val="0"/>
            <c:spPr>
              <a:solidFill>
                <a:srgbClr val="FF33CC"/>
              </a:solidFill>
            </c:spPr>
            <c:extLst>
              <c:ext xmlns:c16="http://schemas.microsoft.com/office/drawing/2014/chart" uri="{C3380CC4-5D6E-409C-BE32-E72D297353CC}">
                <c16:uniqueId val="{00000013-A51A-40D0-A311-BE1496643715}"/>
              </c:ext>
            </c:extLst>
          </c:dPt>
          <c:dPt>
            <c:idx val="1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5-A51A-40D0-A311-BE1496643715}"/>
              </c:ext>
            </c:extLst>
          </c:dPt>
          <c:dPt>
            <c:idx val="1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7-A51A-40D0-A311-BE1496643715}"/>
              </c:ext>
            </c:extLst>
          </c:dPt>
          <c:cat>
            <c:strRef>
              <c:f>Arkusz1!$A$2:$A$18</c:f>
              <c:strCache>
                <c:ptCount val="17"/>
                <c:pt idx="0">
                  <c:v>Wólka Radzymińska</c:v>
                </c:pt>
                <c:pt idx="1">
                  <c:v>Nieporęt</c:v>
                </c:pt>
                <c:pt idx="2">
                  <c:v>Józefów</c:v>
                </c:pt>
                <c:pt idx="3">
                  <c:v>Kąty Węgierwskie</c:v>
                </c:pt>
                <c:pt idx="4">
                  <c:v>Białobrzegi</c:v>
                </c:pt>
                <c:pt idx="5">
                  <c:v>Stanisławów Pierwszy</c:v>
                </c:pt>
                <c:pt idx="6">
                  <c:v>Zegrze Południowe</c:v>
                </c:pt>
                <c:pt idx="7">
                  <c:v>Michałów-Grabina</c:v>
                </c:pt>
                <c:pt idx="8">
                  <c:v>Aleksandrów</c:v>
                </c:pt>
                <c:pt idx="9">
                  <c:v>Rynia</c:v>
                </c:pt>
                <c:pt idx="10">
                  <c:v>Izabelin</c:v>
                </c:pt>
                <c:pt idx="11">
                  <c:v>Rembelszczyzna</c:v>
                </c:pt>
                <c:pt idx="12">
                  <c:v>Beniaminów </c:v>
                </c:pt>
                <c:pt idx="13">
                  <c:v>Stanisławów Drugi</c:v>
                </c:pt>
                <c:pt idx="14">
                  <c:v>Wola Aleksandra</c:v>
                </c:pt>
                <c:pt idx="15">
                  <c:v>Czarna Struga</c:v>
                </c:pt>
                <c:pt idx="16">
                  <c:v>Warszawa Białołęka</c:v>
                </c:pt>
              </c:strCache>
            </c:strRef>
          </c:cat>
          <c:val>
            <c:numRef>
              <c:f>Arkusz1!$B$2:$B$18</c:f>
              <c:numCache>
                <c:formatCode>General</c:formatCode>
                <c:ptCount val="17"/>
                <c:pt idx="0">
                  <c:v>10.6357</c:v>
                </c:pt>
                <c:pt idx="1">
                  <c:v>8.1484000000000005</c:v>
                </c:pt>
                <c:pt idx="2">
                  <c:v>6.9439000000000002</c:v>
                </c:pt>
                <c:pt idx="3">
                  <c:v>6.6730999999999998</c:v>
                </c:pt>
                <c:pt idx="4">
                  <c:v>6.2752999999999997</c:v>
                </c:pt>
                <c:pt idx="5">
                  <c:v>5.5682999999999998</c:v>
                </c:pt>
                <c:pt idx="6">
                  <c:v>3.9213</c:v>
                </c:pt>
                <c:pt idx="7">
                  <c:v>2.6082000000000001</c:v>
                </c:pt>
                <c:pt idx="8">
                  <c:v>1.6117999999999999</c:v>
                </c:pt>
                <c:pt idx="9">
                  <c:v>1.9759</c:v>
                </c:pt>
                <c:pt idx="10">
                  <c:v>1.6496</c:v>
                </c:pt>
                <c:pt idx="11">
                  <c:v>1.0989</c:v>
                </c:pt>
                <c:pt idx="12">
                  <c:v>0.73799999999999999</c:v>
                </c:pt>
                <c:pt idx="13">
                  <c:v>0.67079999999999995</c:v>
                </c:pt>
                <c:pt idx="14">
                  <c:v>0.17230000000000001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51A-40D0-A311-BE1496643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604929818555291"/>
          <c:y val="0"/>
          <c:w val="0.33381984491280087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TRWAŁY ZARZĄD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64DB-4FC5-8790-EBDC595D466F}"/>
              </c:ext>
            </c:extLst>
          </c:dPt>
          <c:dPt>
            <c:idx val="1"/>
            <c:bubble3D val="0"/>
            <c:spPr>
              <a:solidFill>
                <a:srgbClr val="99FF33"/>
              </a:solidFill>
            </c:spPr>
            <c:extLst>
              <c:ext xmlns:c16="http://schemas.microsoft.com/office/drawing/2014/chart" uri="{C3380CC4-5D6E-409C-BE32-E72D297353CC}">
                <c16:uniqueId val="{00000003-64DB-4FC5-8790-EBDC595D466F}"/>
              </c:ext>
            </c:extLst>
          </c:dPt>
          <c:dPt>
            <c:idx val="2"/>
            <c:bubble3D val="0"/>
            <c:spPr>
              <a:solidFill>
                <a:srgbClr val="00FFFF"/>
              </a:solidFill>
            </c:spPr>
            <c:extLst>
              <c:ext xmlns:c16="http://schemas.microsoft.com/office/drawing/2014/chart" uri="{C3380CC4-5D6E-409C-BE32-E72D297353CC}">
                <c16:uniqueId val="{00000005-64DB-4FC5-8790-EBDC595D466F}"/>
              </c:ext>
            </c:extLst>
          </c:dPt>
          <c:dPt>
            <c:idx val="3"/>
            <c:bubble3D val="0"/>
            <c:spPr>
              <a:solidFill>
                <a:srgbClr val="FF33CC"/>
              </a:solidFill>
            </c:spPr>
            <c:extLst>
              <c:ext xmlns:c16="http://schemas.microsoft.com/office/drawing/2014/chart" uri="{C3380CC4-5D6E-409C-BE32-E72D297353CC}">
                <c16:uniqueId val="{00000007-64DB-4FC5-8790-EBDC595D466F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64DB-4FC5-8790-EBDC595D466F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64DB-4FC5-8790-EBDC595D466F}"/>
              </c:ext>
            </c:extLst>
          </c:dPt>
          <c:cat>
            <c:strRef>
              <c:f>Arkusz1!$A$2:$A$7</c:f>
              <c:strCache>
                <c:ptCount val="6"/>
                <c:pt idx="0">
                  <c:v>Nieporęt</c:v>
                </c:pt>
                <c:pt idx="1">
                  <c:v>Białobrzegi</c:v>
                </c:pt>
                <c:pt idx="2">
                  <c:v>Józefów</c:v>
                </c:pt>
                <c:pt idx="3">
                  <c:v>Stanisławów Pierwszy</c:v>
                </c:pt>
                <c:pt idx="4">
                  <c:v>Wólka Radzymińska</c:v>
                </c:pt>
                <c:pt idx="5">
                  <c:v>Zegrze Południowe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2.3738999999999999</c:v>
                </c:pt>
                <c:pt idx="1">
                  <c:v>1.2249000000000001</c:v>
                </c:pt>
                <c:pt idx="2">
                  <c:v>1.1684000000000001</c:v>
                </c:pt>
                <c:pt idx="3">
                  <c:v>2.2439</c:v>
                </c:pt>
                <c:pt idx="4">
                  <c:v>0.85909999999999997</c:v>
                </c:pt>
                <c:pt idx="5">
                  <c:v>0.3145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4DB-4FC5-8790-EBDC595D4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Czarna Struga</c:v>
                </c:pt>
              </c:strCache>
            </c:strRef>
          </c:tx>
          <c:invertIfNegative val="0"/>
          <c:cat>
            <c:strRef>
              <c:f>Arkusz1!$A$2:$A$3</c:f>
              <c:strCache>
                <c:ptCount val="2"/>
                <c:pt idx="0">
                  <c:v>PRZEKAZANIE</c:v>
                </c:pt>
                <c:pt idx="1">
                  <c:v>NABYCIE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9.8199999999999996E-2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F-4713-A806-256FE7DD878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Zegrze Płd.</c:v>
                </c:pt>
              </c:strCache>
            </c:strRef>
          </c:tx>
          <c:invertIfNegative val="0"/>
          <c:cat>
            <c:strRef>
              <c:f>Arkusz1!$A$2:$A$3</c:f>
              <c:strCache>
                <c:ptCount val="2"/>
                <c:pt idx="0">
                  <c:v>PRZEKAZANIE</c:v>
                </c:pt>
                <c:pt idx="1">
                  <c:v>NABYCIE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FF-4713-A806-256FE7DD8781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Nieporęt</c:v>
                </c:pt>
              </c:strCache>
            </c:strRef>
          </c:tx>
          <c:invertIfNegative val="0"/>
          <c:cat>
            <c:strRef>
              <c:f>Arkusz1!$A$2:$A$3</c:f>
              <c:strCache>
                <c:ptCount val="2"/>
                <c:pt idx="0">
                  <c:v>PRZEKAZANIE</c:v>
                </c:pt>
                <c:pt idx="1">
                  <c:v>NABYCIE</c:v>
                </c:pt>
              </c:strCache>
            </c:strRef>
          </c:cat>
          <c:val>
            <c:numRef>
              <c:f>Arkusz1!$D$2:$D$3</c:f>
              <c:numCache>
                <c:formatCode>General</c:formatCode>
                <c:ptCount val="2"/>
                <c:pt idx="1">
                  <c:v>4.8599999999999997E-2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FF-4713-A806-256FE7DD8781}"/>
            </c:ext>
          </c:extLst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Rynia</c:v>
                </c:pt>
              </c:strCache>
            </c:strRef>
          </c:tx>
          <c:invertIfNegative val="0"/>
          <c:cat>
            <c:strRef>
              <c:f>Arkusz1!$A$2:$A$3</c:f>
              <c:strCache>
                <c:ptCount val="2"/>
                <c:pt idx="0">
                  <c:v>PRZEKAZANIE</c:v>
                </c:pt>
                <c:pt idx="1">
                  <c:v>NABYCIE</c:v>
                </c:pt>
              </c:strCache>
            </c:strRef>
          </c:cat>
          <c:val>
            <c:numRef>
              <c:f>Arkusz1!$E$2:$E$3</c:f>
              <c:numCache>
                <c:formatCode>General</c:formatCode>
                <c:ptCount val="2"/>
                <c:pt idx="1">
                  <c:v>0.39279999999999998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BE-489E-B6D0-BFA099733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2591616"/>
        <c:axId val="282593152"/>
        <c:axId val="0"/>
      </c:bar3DChart>
      <c:catAx>
        <c:axId val="282591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2593152"/>
        <c:crosses val="autoZero"/>
        <c:auto val="1"/>
        <c:lblAlgn val="ctr"/>
        <c:lblOffset val="100"/>
        <c:noMultiLvlLbl val="0"/>
      </c:catAx>
      <c:valAx>
        <c:axId val="282593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2591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338637426030233E-2"/>
          <c:y val="0.53959458649215342"/>
          <c:w val="0.83970622760993008"/>
          <c:h val="0.43204507797270958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PODZIAŁ MIENIA KOMUNALNEGO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A259-486E-B372-E716F73E823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A259-486E-B372-E716F73E8231}"/>
              </c:ext>
            </c:extLst>
          </c:dPt>
          <c:dPt>
            <c:idx val="2"/>
            <c:bubble3D val="0"/>
            <c:spPr>
              <a:solidFill>
                <a:srgbClr val="080808"/>
              </a:solidFill>
            </c:spPr>
            <c:extLst>
              <c:ext xmlns:c16="http://schemas.microsoft.com/office/drawing/2014/chart" uri="{C3380CC4-5D6E-409C-BE32-E72D297353CC}">
                <c16:uniqueId val="{00000005-A259-486E-B372-E716F73E8231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A259-486E-B372-E716F73E8231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A259-486E-B372-E716F73E8231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259-486E-B372-E716F73E82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Arkusz1!$A$2:$A$7</c:f>
              <c:strCache>
                <c:ptCount val="6"/>
                <c:pt idx="0">
                  <c:v>GRUNTY STANOWIĄCE WŁASNOŚĆ - 120,5504 ha</c:v>
                </c:pt>
                <c:pt idx="1">
                  <c:v>GRUNTY STANOWIĄCE POSIADANIE SAMOISTNE - 58,6915 ha</c:v>
                </c:pt>
                <c:pt idx="2">
                  <c:v>GRUNTY PRZEKAZANE W UŻYTKOWANIE WIECZYSTE - 0,1092 ha</c:v>
                </c:pt>
                <c:pt idx="3">
                  <c:v>GRUNTY NABYTE W UŻYTKOWANIE WIECZYSTE - 0,4414 ha</c:v>
                </c:pt>
                <c:pt idx="4">
                  <c:v>GRUNTY PRZEJĘTE W DZIERŻAWĘ, NAJEM, UŻYCZENIE - 12,2100 ha</c:v>
                </c:pt>
                <c:pt idx="5">
                  <c:v>GRUNTY PRZEKAZANE W TRWAŁY ZARZĄD - 8,1847 ha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120.5504</c:v>
                </c:pt>
                <c:pt idx="1">
                  <c:v>58.691499999999998</c:v>
                </c:pt>
                <c:pt idx="2">
                  <c:v>0.10920000000000001</c:v>
                </c:pt>
                <c:pt idx="3">
                  <c:v>0.44140000000000001</c:v>
                </c:pt>
                <c:pt idx="4">
                  <c:v>12.21</c:v>
                </c:pt>
                <c:pt idx="5">
                  <c:v>8.1846999999999994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259-486E-B372-E716F73E82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120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pl-PL"/>
          </a:p>
        </c:txPr>
      </c:legendEntry>
      <c:legendEntry>
        <c:idx val="3"/>
        <c:txPr>
          <a:bodyPr/>
          <a:lstStyle/>
          <a:p>
            <a:pPr>
              <a:defRPr sz="1200"/>
            </a:pPr>
            <a:endParaRPr lang="pl-PL"/>
          </a:p>
        </c:txPr>
      </c:legendEntry>
      <c:legendEntry>
        <c:idx val="4"/>
        <c:txPr>
          <a:bodyPr/>
          <a:lstStyle/>
          <a:p>
            <a:pPr>
              <a:defRPr sz="1200"/>
            </a:pPr>
            <a:endParaRPr lang="pl-PL"/>
          </a:p>
        </c:txPr>
      </c:legendEntry>
      <c:legendEntry>
        <c:idx val="5"/>
        <c:txPr>
          <a:bodyPr/>
          <a:lstStyle/>
          <a:p>
            <a:pPr>
              <a:defRPr sz="1200" baseline="0"/>
            </a:pPr>
            <a:endParaRPr lang="pl-PL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lokale mieszkalne</c:v>
                </c:pt>
              </c:strCache>
            </c:strRef>
          </c:tx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7A9-4CA7-A550-ACEDAA8B7F6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7A9-4CA7-A550-ACEDAA8B7F6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7A9-4CA7-A550-ACEDAA8B7F6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Arkusz1!$A$2:$A$7</c:f>
              <c:strCache>
                <c:ptCount val="6"/>
                <c:pt idx="0">
                  <c:v>Nieporęt</c:v>
                </c:pt>
                <c:pt idx="1">
                  <c:v>Wólka Radzymińska</c:v>
                </c:pt>
                <c:pt idx="2">
                  <c:v>Zegrze Południowe</c:v>
                </c:pt>
                <c:pt idx="3">
                  <c:v>Białobrzegi</c:v>
                </c:pt>
                <c:pt idx="4">
                  <c:v>Janówek Pierwszy</c:v>
                </c:pt>
                <c:pt idx="5">
                  <c:v>Zegrze gm. Serock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9</c:v>
                </c:pt>
                <c:pt idx="3">
                  <c:v>5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A9-4CA7-A550-ACEDAA8B7F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98173184"/>
        <c:axId val="298175872"/>
      </c:barChart>
      <c:catAx>
        <c:axId val="298173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8175872"/>
        <c:crosses val="autoZero"/>
        <c:auto val="1"/>
        <c:lblAlgn val="ctr"/>
        <c:lblOffset val="100"/>
        <c:noMultiLvlLbl val="0"/>
      </c:catAx>
      <c:valAx>
        <c:axId val="298175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817318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2160" b="1" i="0" u="none" strike="noStrike" cap="all" baseline="0" dirty="0" smtClean="0">
                <a:effectLst/>
              </a:rPr>
              <a:t>Zmiany w stanie mienia komunalnego </a:t>
            </a:r>
            <a:endParaRPr lang="en-US" i="0" dirty="0"/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WŁASNOŚĆ GMINY NIEPORĘT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2CD-4D00-977A-6C6A710B5A8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2CD-4D00-977A-6C6A710B5A8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2CD-4D00-977A-6C6A710B5A8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114.0381</c:v>
                </c:pt>
                <c:pt idx="1">
                  <c:v>114.8451</c:v>
                </c:pt>
                <c:pt idx="2">
                  <c:v>116.6378</c:v>
                </c:pt>
                <c:pt idx="3">
                  <c:v>119.652</c:v>
                </c:pt>
                <c:pt idx="4">
                  <c:v>120.5504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CD-4D00-977A-6C6A710B5A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98926464"/>
        <c:axId val="298929152"/>
      </c:barChart>
      <c:catAx>
        <c:axId val="298926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98929152"/>
        <c:crosses val="autoZero"/>
        <c:auto val="1"/>
        <c:lblAlgn val="ctr"/>
        <c:lblOffset val="100"/>
        <c:noMultiLvlLbl val="0"/>
      </c:catAx>
      <c:valAx>
        <c:axId val="298929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892646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NABYCIE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Arkusz1!$A$2:$A$22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Arkusz1!$B$2:$B$22</c:f>
              <c:numCache>
                <c:formatCode>General</c:formatCode>
                <c:ptCount val="21"/>
                <c:pt idx="0">
                  <c:v>0.63</c:v>
                </c:pt>
                <c:pt idx="1">
                  <c:v>0.33</c:v>
                </c:pt>
                <c:pt idx="2">
                  <c:v>5.37</c:v>
                </c:pt>
                <c:pt idx="3">
                  <c:v>5.56</c:v>
                </c:pt>
                <c:pt idx="4">
                  <c:v>4.49</c:v>
                </c:pt>
                <c:pt idx="5">
                  <c:v>4.42</c:v>
                </c:pt>
                <c:pt idx="6">
                  <c:v>3.63</c:v>
                </c:pt>
                <c:pt idx="7">
                  <c:v>6.24</c:v>
                </c:pt>
                <c:pt idx="8">
                  <c:v>1.32</c:v>
                </c:pt>
                <c:pt idx="9">
                  <c:v>2.81</c:v>
                </c:pt>
                <c:pt idx="10">
                  <c:v>2.15</c:v>
                </c:pt>
                <c:pt idx="11">
                  <c:v>2.94</c:v>
                </c:pt>
                <c:pt idx="12">
                  <c:v>4.24</c:v>
                </c:pt>
                <c:pt idx="13">
                  <c:v>1.08</c:v>
                </c:pt>
                <c:pt idx="14">
                  <c:v>0.15</c:v>
                </c:pt>
                <c:pt idx="15">
                  <c:v>4.1900000000000004</c:v>
                </c:pt>
                <c:pt idx="16">
                  <c:v>1.64</c:v>
                </c:pt>
                <c:pt idx="17">
                  <c:v>1.59</c:v>
                </c:pt>
                <c:pt idx="18">
                  <c:v>2.16</c:v>
                </c:pt>
                <c:pt idx="19">
                  <c:v>3.2799</c:v>
                </c:pt>
                <c:pt idx="20">
                  <c:v>2.556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76-4AEA-8B1E-12D6CB2C23C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ZBYCIE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cat>
            <c:numRef>
              <c:f>Arkusz1!$A$2:$A$22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Arkusz1!$C$2:$C$22</c:f>
              <c:numCache>
                <c:formatCode>General</c:formatCode>
                <c:ptCount val="21"/>
                <c:pt idx="0">
                  <c:v>1.23</c:v>
                </c:pt>
                <c:pt idx="1">
                  <c:v>0.02</c:v>
                </c:pt>
                <c:pt idx="2">
                  <c:v>0.03</c:v>
                </c:pt>
                <c:pt idx="3">
                  <c:v>4</c:v>
                </c:pt>
                <c:pt idx="4">
                  <c:v>0</c:v>
                </c:pt>
                <c:pt idx="5">
                  <c:v>0.13</c:v>
                </c:pt>
                <c:pt idx="6">
                  <c:v>0.16</c:v>
                </c:pt>
                <c:pt idx="7">
                  <c:v>0</c:v>
                </c:pt>
                <c:pt idx="8">
                  <c:v>0.11</c:v>
                </c:pt>
                <c:pt idx="9">
                  <c:v>0.92</c:v>
                </c:pt>
                <c:pt idx="10">
                  <c:v>0</c:v>
                </c:pt>
                <c:pt idx="11">
                  <c:v>0.93</c:v>
                </c:pt>
                <c:pt idx="12">
                  <c:v>1.53</c:v>
                </c:pt>
                <c:pt idx="13">
                  <c:v>0.3</c:v>
                </c:pt>
                <c:pt idx="14">
                  <c:v>0</c:v>
                </c:pt>
                <c:pt idx="15">
                  <c:v>0.33</c:v>
                </c:pt>
                <c:pt idx="16">
                  <c:v>0.09</c:v>
                </c:pt>
                <c:pt idx="17">
                  <c:v>0.28999999999999998</c:v>
                </c:pt>
                <c:pt idx="18">
                  <c:v>0.37</c:v>
                </c:pt>
                <c:pt idx="19">
                  <c:v>0</c:v>
                </c:pt>
                <c:pt idx="20">
                  <c:v>1.6155999999999999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76-4AEA-8B1E-12D6CB2C2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417984"/>
        <c:axId val="299419520"/>
      </c:barChart>
      <c:catAx>
        <c:axId val="299417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9419520"/>
        <c:crosses val="autoZero"/>
        <c:auto val="1"/>
        <c:lblAlgn val="ctr"/>
        <c:lblOffset val="100"/>
        <c:noMultiLvlLbl val="0"/>
      </c:catAx>
      <c:valAx>
        <c:axId val="299419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94179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00025-A279-4625-953F-2DBC2A83AB65}" type="datetimeFigureOut">
              <a:rPr lang="pl-PL" smtClean="0"/>
              <a:t>2023-06-15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30D1C-B187-4675-9BE8-A790F0635C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011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CAE-13ED-424E-8737-309842AC36D3}" type="datetimeFigureOut">
              <a:rPr lang="pl-PL" smtClean="0"/>
              <a:t>2023-06-15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3375-6217-4BD9-8476-619DFCE5B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CAE-13ED-424E-8737-309842AC36D3}" type="datetimeFigureOut">
              <a:rPr lang="pl-PL" smtClean="0"/>
              <a:t>2023-06-15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3375-6217-4BD9-8476-619DFCE5B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CAE-13ED-424E-8737-309842AC36D3}" type="datetimeFigureOut">
              <a:rPr lang="pl-PL" smtClean="0"/>
              <a:t>2023-06-15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3375-6217-4BD9-8476-619DFCE5B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CAE-13ED-424E-8737-309842AC36D3}" type="datetimeFigureOut">
              <a:rPr lang="pl-PL" smtClean="0"/>
              <a:t>2023-06-15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3375-6217-4BD9-8476-619DFCE5B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CAE-13ED-424E-8737-309842AC36D3}" type="datetimeFigureOut">
              <a:rPr lang="pl-PL" smtClean="0"/>
              <a:t>2023-06-15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3375-6217-4BD9-8476-619DFCE5B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CAE-13ED-424E-8737-309842AC36D3}" type="datetimeFigureOut">
              <a:rPr lang="pl-PL" smtClean="0"/>
              <a:t>2023-06-15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3375-6217-4BD9-8476-619DFCE5B22C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CAE-13ED-424E-8737-309842AC36D3}" type="datetimeFigureOut">
              <a:rPr lang="pl-PL" smtClean="0"/>
              <a:t>2023-06-15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3375-6217-4BD9-8476-619DFCE5B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CAE-13ED-424E-8737-309842AC36D3}" type="datetimeFigureOut">
              <a:rPr lang="pl-PL" smtClean="0"/>
              <a:t>2023-06-15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3375-6217-4BD9-8476-619DFCE5B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CAE-13ED-424E-8737-309842AC36D3}" type="datetimeFigureOut">
              <a:rPr lang="pl-PL" smtClean="0"/>
              <a:t>2023-06-15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3375-6217-4BD9-8476-619DFCE5B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CAE-13ED-424E-8737-309842AC36D3}" type="datetimeFigureOut">
              <a:rPr lang="pl-PL" smtClean="0"/>
              <a:t>2023-06-15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533375-6217-4BD9-8476-619DFCE5B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0CAE-13ED-424E-8737-309842AC36D3}" type="datetimeFigureOut">
              <a:rPr lang="pl-PL" smtClean="0"/>
              <a:t>2023-06-15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3375-6217-4BD9-8476-619DFCE5B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0300CAE-13ED-424E-8737-309842AC36D3}" type="datetimeFigureOut">
              <a:rPr lang="pl-PL" smtClean="0"/>
              <a:t>2023-06-15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3533375-6217-4BD9-8476-619DFCE5B22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1007492" y="4149080"/>
            <a:ext cx="6985000" cy="1152128"/>
          </a:xfrm>
        </p:spPr>
        <p:txBody>
          <a:bodyPr>
            <a:noAutofit/>
          </a:bodyPr>
          <a:lstStyle/>
          <a:p>
            <a:pPr algn="ctr"/>
            <a:r>
              <a:rPr lang="pl-PL" sz="2400" b="1" i="1" dirty="0"/>
              <a:t> </a:t>
            </a:r>
            <a:r>
              <a:rPr lang="pl-PL" sz="2400" b="1" i="1" dirty="0" smtClean="0"/>
              <a:t>  INFORMACJA </a:t>
            </a:r>
            <a:r>
              <a:rPr lang="pl-PL" sz="2400" b="1" i="1" dirty="0"/>
              <a:t>O STANIE MIENIA KOMUNALNEGO SPORZĄDZONA NA DZIEŃ </a:t>
            </a:r>
            <a:r>
              <a:rPr lang="pl-PL" sz="2400" b="1" i="1" dirty="0" smtClean="0"/>
              <a:t>31.12.2022 </a:t>
            </a:r>
            <a:r>
              <a:rPr lang="pl-PL" sz="2400" b="1" i="1" dirty="0"/>
              <a:t>ROKU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>
                <a:solidFill>
                  <a:schemeClr val="bg1"/>
                </a:solidFill>
              </a:rPr>
              <a:t/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648"/>
            <a:ext cx="2160240" cy="269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383360" y="530120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latin typeface="+mj-lt"/>
              </a:rPr>
              <a:t>DZIAŁ GEODEZJI </a:t>
            </a:r>
          </a:p>
          <a:p>
            <a:r>
              <a:rPr lang="pl-PL" sz="2400" b="1" i="1" dirty="0" smtClean="0">
                <a:latin typeface="+mj-lt"/>
              </a:rPr>
              <a:t>I </a:t>
            </a:r>
            <a:r>
              <a:rPr lang="pl-PL" sz="2400" b="1" i="1" dirty="0" smtClean="0">
                <a:latin typeface="+mj-lt"/>
                <a:cs typeface="Calibri" panose="020F0502020204030204" pitchFamily="34" charset="0"/>
              </a:rPr>
              <a:t>GOSPODARKI</a:t>
            </a:r>
            <a:r>
              <a:rPr lang="pl-PL" sz="2400" b="1" i="1" dirty="0" smtClean="0">
                <a:latin typeface="+mj-lt"/>
              </a:rPr>
              <a:t> NIERUCHOMOŚCIAMI</a:t>
            </a:r>
            <a:endParaRPr lang="pl-PL" sz="24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920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43808" y="5301208"/>
            <a:ext cx="6048672" cy="548640"/>
          </a:xfrm>
        </p:spPr>
        <p:txBody>
          <a:bodyPr/>
          <a:lstStyle/>
          <a:p>
            <a:r>
              <a:rPr lang="pl-PL" sz="2400" b="1" i="1" dirty="0" smtClean="0"/>
              <a:t>PODZIAŁ MIENIA KOMUNALNEGO WEDŁUG </a:t>
            </a:r>
            <a:br>
              <a:rPr lang="pl-PL" sz="2400" b="1" i="1" dirty="0" smtClean="0"/>
            </a:br>
            <a:r>
              <a:rPr lang="pl-PL" sz="2400" b="1" i="1" dirty="0" smtClean="0"/>
              <a:t>PRAW PRZYSŁUGUJĄCYCH GMINIE NIEPORĘT</a:t>
            </a:r>
            <a:endParaRPr lang="pl-PL" sz="2400" b="1" i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468451"/>
              </p:ext>
            </p:extLst>
          </p:nvPr>
        </p:nvGraphicFramePr>
        <p:xfrm>
          <a:off x="827584" y="332656"/>
          <a:ext cx="76328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500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21741"/>
            <a:ext cx="8064896" cy="6082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Dodatkowo w skład zasobu wchodziły również grunty przejęte przez Gminę od innych podmiotów w dzierżawę, użyczenie lub najem na potrzeby realizacji zadań własnych gminy o łącznej powierzchni 12,2189 ha,  w tym:</a:t>
            </a:r>
          </a:p>
          <a:p>
            <a:pPr algn="just"/>
            <a:endParaRPr lang="pl-PL" sz="1100" dirty="0" smtClean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150" dirty="0" smtClean="0"/>
              <a:t>dzierżawa gruntów od Polskich Kolei Państwowych SA dla zabezpieczenia potrzeb mieszkańców w zakresie dróg - 19140 </a:t>
            </a:r>
            <a:r>
              <a:rPr lang="pl-PL" sz="1200" dirty="0"/>
              <a:t>m</a:t>
            </a:r>
            <a:r>
              <a:rPr lang="pl-PL" sz="1200" baseline="30000" dirty="0"/>
              <a:t>2</a:t>
            </a:r>
            <a:r>
              <a:rPr lang="pl-PL" sz="1150" dirty="0" smtClean="0"/>
              <a:t>, 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150" dirty="0" smtClean="0"/>
              <a:t>dzierżawa gruntów od Państwowego Gospodarstwa Wodnego Wody Polskie z przeznaczeniem na ciągi piesze i  ścieżki rowerowe  - 59683 </a:t>
            </a:r>
            <a:r>
              <a:rPr lang="pl-PL" sz="1200" dirty="0"/>
              <a:t>m</a:t>
            </a:r>
            <a:r>
              <a:rPr lang="pl-PL" sz="1200" baseline="30000" dirty="0"/>
              <a:t>2</a:t>
            </a:r>
            <a:r>
              <a:rPr lang="pl-PL" sz="1150" dirty="0" smtClean="0"/>
              <a:t>;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150" dirty="0" smtClean="0"/>
              <a:t>użyczenie </a:t>
            </a:r>
            <a:r>
              <a:rPr lang="pl-PL" sz="1150" dirty="0"/>
              <a:t>gruntów od  Parafii Rzymsko-Katolickiej w Nieporęcie na cele parkingowe  - 1200 </a:t>
            </a:r>
            <a:r>
              <a:rPr lang="pl-PL" sz="1200" dirty="0"/>
              <a:t>m</a:t>
            </a:r>
            <a:r>
              <a:rPr lang="pl-PL" sz="1200" baseline="30000" dirty="0"/>
              <a:t>2</a:t>
            </a:r>
            <a:r>
              <a:rPr lang="pl-PL" sz="1150" dirty="0" smtClean="0"/>
              <a:t>,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150" dirty="0" smtClean="0"/>
              <a:t>użyczenie </a:t>
            </a:r>
            <a:r>
              <a:rPr lang="pl-PL" sz="1150" dirty="0"/>
              <a:t>gruntów od OSP Wólka Radzymińska oraz na cele związane z realizacją zadań własnych sołectwa Wólka Radzymińska - 1400 </a:t>
            </a:r>
            <a:r>
              <a:rPr lang="pl-PL" sz="1200" dirty="0"/>
              <a:t>m</a:t>
            </a:r>
            <a:r>
              <a:rPr lang="pl-PL" sz="1200" baseline="30000" dirty="0"/>
              <a:t>2</a:t>
            </a:r>
            <a:r>
              <a:rPr lang="pl-PL" sz="1150" dirty="0" smtClean="0"/>
              <a:t>. </a:t>
            </a:r>
            <a:endParaRPr lang="pl-PL" sz="115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150" dirty="0" smtClean="0"/>
              <a:t>użyczenie </a:t>
            </a:r>
            <a:r>
              <a:rPr lang="pl-PL" sz="1150" dirty="0"/>
              <a:t>gruntów od Wspólnoty wsi Rynia  (budynek </a:t>
            </a:r>
            <a:r>
              <a:rPr lang="pl-PL" sz="1150" dirty="0" smtClean="0"/>
              <a:t>TPD, </a:t>
            </a:r>
            <a:r>
              <a:rPr lang="pl-PL" sz="1150" dirty="0"/>
              <a:t>plac </a:t>
            </a:r>
            <a:r>
              <a:rPr lang="pl-PL" sz="1150" dirty="0" smtClean="0"/>
              <a:t>zabaw i chodnik do jeziora) </a:t>
            </a:r>
            <a:r>
              <a:rPr lang="pl-PL" sz="1150" dirty="0"/>
              <a:t>-  </a:t>
            </a:r>
            <a:r>
              <a:rPr lang="pl-PL" sz="1150" dirty="0" smtClean="0"/>
              <a:t>18402  </a:t>
            </a:r>
            <a:r>
              <a:rPr lang="pl-PL" sz="1200" dirty="0"/>
              <a:t>m</a:t>
            </a:r>
            <a:r>
              <a:rPr lang="pl-PL" sz="1200" baseline="30000" dirty="0"/>
              <a:t>2</a:t>
            </a:r>
            <a:endParaRPr lang="pl-PL" sz="115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150" dirty="0" smtClean="0"/>
              <a:t>dzierżawa </a:t>
            </a:r>
            <a:r>
              <a:rPr lang="pl-PL" sz="1150" dirty="0"/>
              <a:t>gruntów od Nadleśnictwa Jabłonna do korzystania jako ciąg pieszy Białobrzegi działka 51/32 -  240 </a:t>
            </a:r>
            <a:r>
              <a:rPr lang="pl-PL" sz="1200" dirty="0"/>
              <a:t>m</a:t>
            </a:r>
            <a:r>
              <a:rPr lang="pl-PL" sz="1200" baseline="30000" dirty="0"/>
              <a:t>2</a:t>
            </a:r>
            <a:endParaRPr lang="pl-PL" sz="1150" dirty="0" smtClean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150" dirty="0" smtClean="0"/>
              <a:t>użyczenie gruntów od Powiatu Legionowskiego  - dysponowanie na cele budowlane, oświetlenie drogowe 21792 </a:t>
            </a:r>
            <a:r>
              <a:rPr lang="pl-PL" sz="1200" dirty="0"/>
              <a:t>m</a:t>
            </a:r>
            <a:r>
              <a:rPr lang="pl-PL" sz="1200" baseline="30000" dirty="0"/>
              <a:t>2</a:t>
            </a:r>
            <a:endParaRPr lang="pl-PL" sz="1150" dirty="0" smtClean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150" dirty="0"/>
              <a:t>d</a:t>
            </a:r>
            <a:r>
              <a:rPr lang="pl-PL" sz="1150" dirty="0" smtClean="0"/>
              <a:t>zierżawa gruntów od Państwowego Gospodarstwa Wodnego Wody Polskie z przeznaczeniem pod infrastrukturę komunalną 255 </a:t>
            </a:r>
            <a:r>
              <a:rPr lang="pl-PL" sz="1100" dirty="0" smtClean="0"/>
              <a:t>m</a:t>
            </a:r>
            <a:r>
              <a:rPr lang="pl-PL" sz="1100" baseline="30000" dirty="0" smtClean="0"/>
              <a:t>2</a:t>
            </a:r>
            <a:endParaRPr lang="pl-PL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200" dirty="0" smtClean="0"/>
              <a:t>najem gruntów od Mazowieckiego Zarządu Dróg Wojewódzkich pod budowę i eksploatację przepompowni ścieków – 77 m</a:t>
            </a:r>
            <a:r>
              <a:rPr lang="pl-PL" sz="1200" baseline="30000" dirty="0" smtClean="0"/>
              <a:t>2</a:t>
            </a:r>
            <a:endParaRPr lang="pl-PL" sz="1150" dirty="0"/>
          </a:p>
          <a:p>
            <a:pPr algn="just">
              <a:lnSpc>
                <a:spcPct val="150000"/>
              </a:lnSpc>
            </a:pPr>
            <a:endParaRPr lang="pl-PL" sz="1200" dirty="0"/>
          </a:p>
          <a:p>
            <a:pPr algn="just"/>
            <a:endParaRPr lang="pl-PL" sz="1400" dirty="0" smtClean="0"/>
          </a:p>
          <a:p>
            <a:pPr algn="just"/>
            <a:endParaRPr lang="pl-PL" sz="1400" dirty="0" smtClean="0"/>
          </a:p>
          <a:p>
            <a:pPr algn="just"/>
            <a:endParaRPr lang="pl-PL" sz="1400" dirty="0" smtClean="0"/>
          </a:p>
          <a:p>
            <a:pPr algn="just"/>
            <a:endParaRPr lang="pl-PL" sz="1400" dirty="0" smtClean="0"/>
          </a:p>
          <a:p>
            <a:pPr algn="just"/>
            <a:endParaRPr lang="pl-PL" sz="1400" dirty="0" smtClean="0"/>
          </a:p>
        </p:txBody>
      </p:sp>
    </p:spTree>
    <p:extLst>
      <p:ext uri="{BB962C8B-B14F-4D97-AF65-F5344CB8AC3E}">
        <p14:creationId xmlns:p14="http://schemas.microsoft.com/office/powerpoint/2010/main" val="37376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5437" y="5517232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b="1" i="1" dirty="0"/>
              <a:t>Budynki i lokale mieszkalne</a:t>
            </a:r>
            <a:r>
              <a:rPr lang="pl-PL" sz="2400" b="1" i="1" dirty="0"/>
              <a:t/>
            </a:r>
            <a:br>
              <a:rPr lang="pl-PL" sz="2400" b="1" i="1" dirty="0"/>
            </a:br>
            <a:endParaRPr lang="pl-PL" sz="2400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955476"/>
              </p:ext>
            </p:extLst>
          </p:nvPr>
        </p:nvGraphicFramePr>
        <p:xfrm>
          <a:off x="323528" y="1340768"/>
          <a:ext cx="8568951" cy="3627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 4"/>
          <p:cNvSpPr/>
          <p:nvPr/>
        </p:nvSpPr>
        <p:spPr>
          <a:xfrm>
            <a:off x="323528" y="260648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/>
              <a:t>Do zasobu nieruchomości Gminy Nieporęt w 2022 roku należało 30 lokali mieszkalnych znajdujących się w budynkach mieszkalnych jednorodzinnych i wielorodzinnych z wyodrębnionymi lokalami mieszkalnymi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0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899592" y="5589240"/>
            <a:ext cx="7848872" cy="548640"/>
          </a:xfrm>
        </p:spPr>
        <p:txBody>
          <a:bodyPr/>
          <a:lstStyle/>
          <a:p>
            <a:pPr algn="ctr"/>
            <a:r>
              <a:rPr lang="pl-PL" sz="2400" b="1" i="1" dirty="0"/>
              <a:t>INNE OBIEKTY KOMUNALNE</a:t>
            </a:r>
            <a:r>
              <a:rPr lang="pl-PL" b="1" i="1" dirty="0"/>
              <a:t/>
            </a:r>
            <a:br>
              <a:rPr lang="pl-PL" b="1" i="1" dirty="0"/>
            </a:b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39552" y="188640"/>
            <a:ext cx="799288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/>
              <a:t>W zasobie Gminy Nieporęt w </a:t>
            </a:r>
            <a:r>
              <a:rPr lang="pl-PL" sz="1600" dirty="0" smtClean="0"/>
              <a:t>2021 </a:t>
            </a:r>
            <a:r>
              <a:rPr lang="pl-PL" sz="1600" dirty="0"/>
              <a:t>roku znajdowały się także inne obiekty niemieszkalne: budynki oświaty, kultury, sportu oraz budynki i obiekty  użytkowe, które na podstawie umów użytkowania, użyczenia, najmu oraz decyzji o przekazaniu w trwały zarząd zostały przekazane do administrowania i zarządzania</a:t>
            </a:r>
            <a:r>
              <a:rPr lang="pl-PL" sz="1600" dirty="0" smtClean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kern="50" dirty="0">
                <a:latin typeface="Times New Roman"/>
                <a:ea typeface="Lucida Sans Unicode"/>
                <a:cs typeface="Mangal"/>
              </a:rPr>
              <a:t>Beniaminów, ul. Fortowa 15 - Filia </a:t>
            </a: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GOK </a:t>
            </a:r>
            <a:endParaRPr lang="pl-PL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kern="50" dirty="0">
                <a:latin typeface="Times New Roman"/>
                <a:ea typeface="Lucida Sans Unicode"/>
                <a:cs typeface="Mangal"/>
              </a:rPr>
              <a:t>B</a:t>
            </a: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iałobrzegi</a:t>
            </a:r>
            <a:r>
              <a:rPr lang="pl-PL" sz="1600" kern="50" dirty="0">
                <a:latin typeface="Times New Roman"/>
                <a:ea typeface="Lucida Sans Unicode"/>
                <a:cs typeface="Mangal"/>
              </a:rPr>
              <a:t>, Osiedle Wojskowe 108  - lokal </a:t>
            </a: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użytkowy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kern="50" dirty="0">
                <a:latin typeface="Times New Roman"/>
                <a:ea typeface="Lucida Sans Unicode"/>
                <a:cs typeface="Mangal"/>
              </a:rPr>
              <a:t>Białobrzegi, Osiedle Wojskowe 12 - Gminne </a:t>
            </a: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Przedszkole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kern="50" dirty="0">
                <a:latin typeface="Times New Roman"/>
                <a:ea typeface="Lucida Sans Unicode"/>
                <a:cs typeface="Mangal"/>
              </a:rPr>
              <a:t>Białobrzegi, ul. Wojska Polskiego 21 - Szkoła Podstawowa </a:t>
            </a:r>
            <a:r>
              <a:rPr lang="pl-PL" sz="1600" kern="50" dirty="0" err="1" smtClean="0">
                <a:latin typeface="Times New Roman"/>
                <a:ea typeface="Lucida Sans Unicode"/>
                <a:cs typeface="Mangal"/>
              </a:rPr>
              <a:t>im.Wojska</a:t>
            </a: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 Polskiego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kern="50" dirty="0">
                <a:latin typeface="Times New Roman"/>
                <a:ea typeface="Lucida Sans Unicode"/>
                <a:cs typeface="Mangal"/>
              </a:rPr>
              <a:t>Izabelin, ul. Szkolna 1 - Szkoła Podstawowa im. I Batalionu Saperów </a:t>
            </a: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Kościuszkowskich </a:t>
            </a:r>
            <a:endParaRPr lang="pl-PL" sz="1600" kern="50" dirty="0">
              <a:latin typeface="Times New Roman"/>
              <a:ea typeface="Lucida Sans Unicode"/>
              <a:cs typeface="Mangal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kern="50" dirty="0">
                <a:latin typeface="Times New Roman"/>
                <a:ea typeface="Lucida Sans Unicode"/>
                <a:cs typeface="Mangal"/>
              </a:rPr>
              <a:t>Izabelin, ul. Szkolna 1 – Niepubliczne Przedszkole Terapeutyczne i Szkoła Terapeutyczna </a:t>
            </a:r>
            <a:r>
              <a:rPr lang="pl-PL" sz="1600" kern="50" dirty="0" err="1">
                <a:latin typeface="Times New Roman"/>
                <a:ea typeface="Lucida Sans Unicode"/>
                <a:cs typeface="Mangal"/>
              </a:rPr>
              <a:t>Ooniwerek</a:t>
            </a:r>
            <a:endParaRPr lang="pl-PL" sz="1600" kern="50" dirty="0">
              <a:latin typeface="Times New Roman"/>
              <a:ea typeface="Lucida Sans Unicode"/>
              <a:cs typeface="Mangal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kern="50" dirty="0">
                <a:latin typeface="Times New Roman"/>
                <a:ea typeface="Lucida Sans Unicode"/>
                <a:cs typeface="Mangal"/>
              </a:rPr>
              <a:t>Józefów, ul. Szkolna 62 - Szkoła Podstawowa im. Wandy </a:t>
            </a: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Chotomskiej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kern="50" dirty="0">
                <a:latin typeface="Times New Roman"/>
                <a:ea typeface="Lucida Sans Unicode"/>
                <a:cs typeface="Mangal"/>
              </a:rPr>
              <a:t>Józefów, ul. Szkolna 62 - Obiekty Stacji uzdatniania </a:t>
            </a: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wody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kern="50" dirty="0">
                <a:latin typeface="Times New Roman"/>
                <a:ea typeface="Lucida Sans Unicode"/>
                <a:cs typeface="Mangal"/>
              </a:rPr>
              <a:t>Kąty Węgierskie, ul. Kościelna 22 - Filia </a:t>
            </a: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GOK + OSP + Biblioteka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600" kern="50" dirty="0">
                <a:latin typeface="Times New Roman"/>
                <a:ea typeface="Lucida Sans Unicode"/>
                <a:cs typeface="Mangal"/>
              </a:rPr>
              <a:t>Nieporęt, ul. Dworcowa 9 </a:t>
            </a: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- Szkoła </a:t>
            </a:r>
            <a:r>
              <a:rPr lang="pl-PL" sz="1600" kern="50" dirty="0">
                <a:latin typeface="Times New Roman"/>
                <a:ea typeface="Lucida Sans Unicode"/>
                <a:cs typeface="Mangal"/>
              </a:rPr>
              <a:t>Podstawowa im. Bronisława </a:t>
            </a:r>
            <a:r>
              <a:rPr lang="pl-PL" sz="1600" kern="50" dirty="0" err="1">
                <a:latin typeface="Times New Roman"/>
                <a:ea typeface="Lucida Sans Unicode"/>
                <a:cs typeface="Mangal"/>
              </a:rPr>
              <a:t>Tokaja</a:t>
            </a:r>
            <a:endParaRPr lang="pl-PL" sz="1600" kern="50" dirty="0">
              <a:latin typeface="Times New Roman"/>
              <a:ea typeface="Lucida Sans Unicode"/>
              <a:cs typeface="Mang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>
                <a:latin typeface="Times New Roman"/>
                <a:ea typeface="Lucida Sans Unicode"/>
                <a:cs typeface="Mangal"/>
              </a:rPr>
              <a:t>Nieporęt, ul. Dworcowa 9 A  - „Stanica Strażacka”, Biblioteka Publiczna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>
                <a:latin typeface="Times New Roman"/>
                <a:ea typeface="Lucida Sans Unicode"/>
                <a:cs typeface="Mangal"/>
              </a:rPr>
              <a:t>Nieporęt, ul. Jana Kazimierza - Obiekty kontenerowe pompowni ścieków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>
                <a:latin typeface="Times New Roman"/>
                <a:ea typeface="Lucida Sans Unicode"/>
                <a:cs typeface="Mangal"/>
              </a:rPr>
              <a:t>Nieporęt, ul. Jana Kazimierza 104 </a:t>
            </a: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- Gminne </a:t>
            </a:r>
            <a:r>
              <a:rPr lang="pl-PL" sz="1600" kern="50" dirty="0">
                <a:latin typeface="Times New Roman"/>
                <a:ea typeface="Lucida Sans Unicode"/>
                <a:cs typeface="Mangal"/>
              </a:rPr>
              <a:t>Przedszkole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>
                <a:latin typeface="Times New Roman"/>
                <a:ea typeface="Lucida Sans Unicode"/>
                <a:cs typeface="Mangal"/>
              </a:rPr>
              <a:t>Nieporęt, ul. Zegrzyńska 10 H - siedziba Straży Gminnej i sanitariaty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kern="50" dirty="0">
              <a:latin typeface="Times New Roman"/>
              <a:ea typeface="Lucida Sans Unicode"/>
              <a:cs typeface="Mangal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kern="50" dirty="0">
              <a:latin typeface="Times New Roman"/>
              <a:ea typeface="Lucida Sans Unicode"/>
              <a:cs typeface="Mangal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kern="50" dirty="0">
              <a:latin typeface="Times New Roman"/>
              <a:ea typeface="Lucida Sans Unicode"/>
              <a:cs typeface="Mangal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kern="50" dirty="0">
              <a:latin typeface="Times New Roman"/>
              <a:ea typeface="Lucida Sans Unicode"/>
              <a:cs typeface="Mangal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kern="50" dirty="0">
              <a:latin typeface="Times New Roman"/>
              <a:ea typeface="Lucida Sans Unicode"/>
              <a:cs typeface="Mangal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kern="50" dirty="0" smtClean="0">
              <a:latin typeface="Times New Roman"/>
              <a:ea typeface="Lucida Sans Unicode"/>
              <a:cs typeface="Mangal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kern="50" dirty="0">
              <a:latin typeface="Times New Roman"/>
              <a:ea typeface="Lucida Sans Unicode"/>
              <a:cs typeface="Mangal"/>
            </a:endParaRP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363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15816" y="5301208"/>
            <a:ext cx="5040560" cy="548640"/>
          </a:xfrm>
        </p:spPr>
        <p:txBody>
          <a:bodyPr/>
          <a:lstStyle/>
          <a:p>
            <a:r>
              <a:rPr lang="pl-PL" sz="2400" b="1" i="1" dirty="0" smtClean="0"/>
              <a:t>Inne obiekty komunalne c.d.</a:t>
            </a:r>
            <a:endParaRPr lang="pl-PL" sz="2400" b="1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755576" y="188640"/>
            <a:ext cx="77048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Nieporęt, Plac Wolności 1 - siedziba Urzędu Gminy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Nieporęt, Podleśna 4 B  - Centrum Medyczne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Nieporęt, ul. Podleśna 4B, Budynek Gminnego Zakładu Komunalnego w Nieporęcie, - siedziba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Nieporęt, ul. Plac Wolności 3A, budynek handlowo-usługowy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Rynia, ul. Główna 24A - świetlica TPD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Stanisławów Drugi, ul. Wolska 71a - Filia  GOK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Stanisławów Pierwszy, ul. Zajazdowa 8 Obiekty Stacji uzdatniania wody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Stanisławów Pierwszy ul. Koncertowa 4 - Ośrodek Sportu i Rekreacji Gminy Nieporęt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Nieporęt, ul. Wojska Polskiego 3, Centrum Rekreacji Nieporęt – siedziba oraz obiekty związane z prowadzeniem kompleksu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Stanisławów Pierwszy, ul. Jana Kazimierza 291 – Szkoła Podstawowa im. Bohaterów Bitwy Warszawskiej 1920 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Wólka Radzymińska, ul. Szkolna 81-lokal dla GOK  w budynku OSP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Wólka Radzymińska, ul. Szkolna 79 -  Zespół Szkolno-Przedszkolny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Zegrze Południowe, ul. Rybaki 24 - Gminne Przedszkole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Zegrze, ul. Warszawska 13 - „Orion”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50" dirty="0" smtClean="0">
                <a:latin typeface="Times New Roman"/>
                <a:ea typeface="Lucida Sans Unicode"/>
                <a:cs typeface="Mangal"/>
              </a:rPr>
              <a:t>Zegrze, Osiedle Wojskowe 13 - filia GOK, świetlica TPD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kern="50" dirty="0">
              <a:latin typeface="Times New Roman"/>
              <a:ea typeface="Lucida Sans Unicode"/>
              <a:cs typeface="Mang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kern="50" dirty="0">
              <a:latin typeface="Times New Roman"/>
              <a:ea typeface="Lucida Sans Unicode"/>
              <a:cs typeface="Mangal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82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5301208"/>
            <a:ext cx="7520940" cy="792088"/>
          </a:xfrm>
        </p:spPr>
        <p:txBody>
          <a:bodyPr/>
          <a:lstStyle/>
          <a:p>
            <a:pPr algn="ctr"/>
            <a:r>
              <a:rPr lang="pl-PL" sz="2400" b="1" i="1" dirty="0"/>
              <a:t>Zmiany w stanie mienia komunalnego </a:t>
            </a:r>
            <a:br>
              <a:rPr lang="pl-PL" sz="2400" b="1" i="1" dirty="0"/>
            </a:br>
            <a:r>
              <a:rPr lang="pl-PL" sz="2400" b="1" i="1" dirty="0"/>
              <a:t>do dnia </a:t>
            </a:r>
            <a:r>
              <a:rPr lang="pl-PL" sz="2400" b="1" i="1" dirty="0" smtClean="0"/>
              <a:t>31.12.2022 </a:t>
            </a:r>
            <a:r>
              <a:rPr lang="pl-PL" sz="2400" b="1" i="1" dirty="0"/>
              <a:t>r.</a:t>
            </a:r>
            <a:endParaRPr lang="pl-PL" sz="24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47338"/>
              </p:ext>
            </p:extLst>
          </p:nvPr>
        </p:nvGraphicFramePr>
        <p:xfrm>
          <a:off x="827584" y="404664"/>
          <a:ext cx="75600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18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/>
          <a:lstStyle/>
          <a:p>
            <a:r>
              <a:rPr lang="pl-PL" sz="2400" b="1" i="1" dirty="0" smtClean="0"/>
              <a:t>DANE O ZMIANACH w stanie mienia komunalnego w okresie od dnia złożenia poprzedniej informacji do dnia 31.12.2022 r.:</a:t>
            </a:r>
            <a:endParaRPr lang="pl-PL" sz="24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700808"/>
            <a:ext cx="7520940" cy="312046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zmiany </a:t>
            </a:r>
            <a:r>
              <a:rPr lang="pl-PL" dirty="0"/>
              <a:t>w wyniku nieodpłatnego nabycie na mienie Gminy Nieporęt</a:t>
            </a:r>
            <a:r>
              <a:rPr lang="pl-PL" dirty="0" smtClean="0"/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zmiany w wyniku nieodpłatnego </a:t>
            </a:r>
            <a:r>
              <a:rPr lang="pl-PL" dirty="0" smtClean="0"/>
              <a:t>nabycia prawa użytkowania wieczystego nieruchomości </a:t>
            </a:r>
            <a:r>
              <a:rPr lang="pl-PL" dirty="0"/>
              <a:t>na mienie Gminy </a:t>
            </a:r>
            <a:r>
              <a:rPr lang="pl-PL" dirty="0" smtClean="0"/>
              <a:t>Nieporęt,</a:t>
            </a:r>
            <a:endParaRPr lang="pl-PL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A</a:t>
            </a:r>
            <a:r>
              <a:rPr lang="pl-PL" dirty="0" smtClean="0"/>
              <a:t>rt. 98 - zmiany </a:t>
            </a:r>
            <a:r>
              <a:rPr lang="pl-PL" dirty="0"/>
              <a:t>w wyniku nabycia na mienie Gminy Nieporęt  z mocy </a:t>
            </a:r>
            <a:r>
              <a:rPr lang="pl-PL" dirty="0" smtClean="0"/>
              <a:t>prawa,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Art</a:t>
            </a:r>
            <a:r>
              <a:rPr lang="pl-PL" dirty="0"/>
              <a:t>. 73 </a:t>
            </a:r>
            <a:r>
              <a:rPr lang="pl-PL" dirty="0" smtClean="0"/>
              <a:t>- zmiany </a:t>
            </a:r>
            <a:r>
              <a:rPr lang="pl-PL" dirty="0"/>
              <a:t>w wyniku nabycia na mienie Gminy Nieporęt  z mocy </a:t>
            </a:r>
            <a:r>
              <a:rPr lang="pl-PL" dirty="0" smtClean="0"/>
              <a:t>prawa.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131840" y="5418290"/>
            <a:ext cx="3133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i="1" dirty="0" smtClean="0"/>
              <a:t>MIENIE KOMUNALNE</a:t>
            </a:r>
            <a:endParaRPr lang="pl-PL" sz="2400" b="1" i="1" dirty="0"/>
          </a:p>
        </p:txBody>
      </p:sp>
    </p:spTree>
    <p:extLst>
      <p:ext uri="{BB962C8B-B14F-4D97-AF65-F5344CB8AC3E}">
        <p14:creationId xmlns:p14="http://schemas.microsoft.com/office/powerpoint/2010/main" val="63311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637472" cy="1551072"/>
          </a:xfrm>
        </p:spPr>
        <p:txBody>
          <a:bodyPr/>
          <a:lstStyle/>
          <a:p>
            <a:r>
              <a:rPr lang="pl-PL" sz="2400" b="1" i="1" u="sng" cap="none" dirty="0" smtClean="0"/>
              <a:t>ART. 98 </a:t>
            </a:r>
            <a:r>
              <a:rPr lang="pl-PL" sz="2400" b="1" i="1" cap="none" dirty="0" smtClean="0"/>
              <a:t>USTAWY O GOSPODARCE NIERUCHOMOŚCIAMI – NABYCIE NA MIENIE GMINY NIEPORĘT Z MOCY PRAWA.</a:t>
            </a:r>
            <a:br>
              <a:rPr lang="pl-PL" sz="2400" b="1" i="1" cap="none" dirty="0" smtClean="0"/>
            </a:br>
            <a:r>
              <a:rPr lang="pl-PL" sz="2400" b="1" i="1" u="sng" cap="none" dirty="0" smtClean="0"/>
              <a:t>1,8236 ha </a:t>
            </a:r>
            <a:r>
              <a:rPr lang="pl-PL" sz="2400" b="1" i="1" cap="none" dirty="0" smtClean="0"/>
              <a:t>-&gt; Przeznaczenie w planie zagospodarowania przestrzennego pod drogi lub poszerzenia istniejących dróg.</a:t>
            </a:r>
            <a:r>
              <a:rPr lang="pl-PL" sz="2400" b="1" i="1" dirty="0" smtClean="0"/>
              <a:t/>
            </a:r>
            <a:br>
              <a:rPr lang="pl-PL" sz="2400" b="1" i="1" dirty="0" smtClean="0"/>
            </a:br>
            <a:endParaRPr lang="pl-PL" sz="24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3264" y="1844824"/>
            <a:ext cx="4181088" cy="3384376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ALEKSANDRÓW – </a:t>
            </a:r>
            <a:r>
              <a:rPr lang="pl-PL" dirty="0" smtClean="0"/>
              <a:t>0,0965 ha</a:t>
            </a:r>
          </a:p>
          <a:p>
            <a:r>
              <a:rPr lang="pl-PL" dirty="0" smtClean="0"/>
              <a:t>BENIAMINÓW – 0,0114 ha</a:t>
            </a:r>
          </a:p>
          <a:p>
            <a:r>
              <a:rPr lang="pl-PL" dirty="0" smtClean="0"/>
              <a:t>CZARNA STRUGA – 0,0137 ha</a:t>
            </a:r>
            <a:endParaRPr lang="pl-PL" dirty="0"/>
          </a:p>
          <a:p>
            <a:r>
              <a:rPr lang="pl-PL" dirty="0"/>
              <a:t>IZABELIN – </a:t>
            </a:r>
            <a:r>
              <a:rPr lang="pl-PL" dirty="0" smtClean="0"/>
              <a:t>0,1867 </a:t>
            </a:r>
            <a:r>
              <a:rPr lang="pl-PL" dirty="0"/>
              <a:t>ha</a:t>
            </a:r>
          </a:p>
          <a:p>
            <a:r>
              <a:rPr lang="pl-PL" dirty="0"/>
              <a:t>JÓZEFÓW – </a:t>
            </a:r>
            <a:r>
              <a:rPr lang="pl-PL" dirty="0" smtClean="0"/>
              <a:t>0,2310 </a:t>
            </a:r>
            <a:r>
              <a:rPr lang="pl-PL" dirty="0"/>
              <a:t>ha</a:t>
            </a:r>
          </a:p>
          <a:p>
            <a:r>
              <a:rPr lang="pl-PL" dirty="0"/>
              <a:t>KĄTY WĘGIERSKIE – </a:t>
            </a:r>
            <a:r>
              <a:rPr lang="pl-PL" dirty="0" smtClean="0"/>
              <a:t>0,1663 ha</a:t>
            </a:r>
          </a:p>
          <a:p>
            <a:r>
              <a:rPr lang="pl-PL" dirty="0" smtClean="0"/>
              <a:t>MICHAŁÓW-GRABINA – 0,0113 ha</a:t>
            </a:r>
          </a:p>
          <a:p>
            <a:r>
              <a:rPr lang="pl-PL" dirty="0" smtClean="0"/>
              <a:t>NIEPORĘT – 0,7131 ha</a:t>
            </a:r>
            <a:endParaRPr lang="pl-PL" dirty="0"/>
          </a:p>
          <a:p>
            <a:r>
              <a:rPr lang="pl-PL" dirty="0"/>
              <a:t>REMBELSZCZYZNA – </a:t>
            </a:r>
            <a:r>
              <a:rPr lang="pl-PL" dirty="0" smtClean="0"/>
              <a:t>0,0207 ha</a:t>
            </a:r>
          </a:p>
          <a:p>
            <a:r>
              <a:rPr lang="pl-PL" dirty="0" smtClean="0"/>
              <a:t>RYNIA – 0,0412 ha</a:t>
            </a:r>
            <a:endParaRPr lang="pl-PL" dirty="0"/>
          </a:p>
          <a:p>
            <a:r>
              <a:rPr lang="pl-PL" dirty="0"/>
              <a:t>STANISŁAWÓW PIERWSZY – </a:t>
            </a:r>
            <a:r>
              <a:rPr lang="pl-PL" dirty="0" smtClean="0"/>
              <a:t>0,1403 ha</a:t>
            </a:r>
          </a:p>
          <a:p>
            <a:r>
              <a:rPr lang="pl-PL" dirty="0" smtClean="0"/>
              <a:t>WÓLKA RADZYMIŃSKA – 0,1914 ha</a:t>
            </a:r>
            <a:endParaRPr lang="pl-PL" dirty="0"/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843808" y="5301208"/>
            <a:ext cx="4752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/>
              <a:t>ZMIANY W </a:t>
            </a:r>
            <a:r>
              <a:rPr lang="pl-PL" b="1" i="1" dirty="0" smtClean="0"/>
              <a:t>STANIE </a:t>
            </a:r>
            <a:r>
              <a:rPr lang="pl-PL" b="1" i="1" dirty="0"/>
              <a:t>MIENIA KOMUNALNEGO </a:t>
            </a:r>
            <a:br>
              <a:rPr lang="pl-PL" b="1" i="1" dirty="0"/>
            </a:br>
            <a:r>
              <a:rPr lang="pl-PL" b="1" i="1" dirty="0"/>
              <a:t>W </a:t>
            </a:r>
            <a:r>
              <a:rPr lang="pl-PL" b="1" i="1" dirty="0" smtClean="0"/>
              <a:t>2022 </a:t>
            </a:r>
            <a:r>
              <a:rPr lang="pl-PL" b="1" i="1" dirty="0"/>
              <a:t>R.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11" y="1916832"/>
            <a:ext cx="28225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06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520940" cy="548640"/>
          </a:xfrm>
        </p:spPr>
        <p:txBody>
          <a:bodyPr/>
          <a:lstStyle/>
          <a:p>
            <a:r>
              <a:rPr lang="pl-PL" sz="2300" b="1" i="1" u="sng" cap="none" dirty="0"/>
              <a:t>ART. </a:t>
            </a:r>
            <a:r>
              <a:rPr lang="pl-PL" sz="2300" b="1" i="1" u="sng" cap="none" dirty="0" smtClean="0"/>
              <a:t>73 </a:t>
            </a:r>
            <a:r>
              <a:rPr lang="pl-PL" sz="2300" b="1" i="1" cap="none" dirty="0" smtClean="0"/>
              <a:t>PRZEPISY WPROWADZAJĄCE USTAWY REFORMUJĄCE ADMINISTRACJĘ PUBLICZNĄ </a:t>
            </a:r>
            <a:r>
              <a:rPr lang="pl-PL" sz="2300" b="1" i="1" cap="none" dirty="0"/>
              <a:t>– </a:t>
            </a:r>
            <a:r>
              <a:rPr lang="pl-PL" sz="2300" b="1" i="1" cap="none" dirty="0" smtClean="0"/>
              <a:t/>
            </a:r>
            <a:br>
              <a:rPr lang="pl-PL" sz="2300" b="1" i="1" cap="none" dirty="0" smtClean="0"/>
            </a:br>
            <a:r>
              <a:rPr lang="pl-PL" sz="2300" b="1" i="1" cap="none" dirty="0" smtClean="0"/>
              <a:t>NABYCIE </a:t>
            </a:r>
            <a:r>
              <a:rPr lang="pl-PL" sz="2300" b="1" i="1" cap="none" dirty="0"/>
              <a:t>NA MIENIE GMINY NIEPORĘT Z MOCY PRAWA.</a:t>
            </a:r>
            <a:br>
              <a:rPr lang="pl-PL" sz="2300" b="1" i="1" cap="none" dirty="0"/>
            </a:br>
            <a:r>
              <a:rPr lang="pl-PL" sz="2300" b="1" i="1" u="sng" cap="none" dirty="0" smtClean="0"/>
              <a:t>0,6897 </a:t>
            </a:r>
            <a:r>
              <a:rPr lang="pl-PL" sz="2300" b="1" i="1" u="sng" cap="none" dirty="0"/>
              <a:t>ha </a:t>
            </a:r>
            <a:r>
              <a:rPr lang="pl-PL" sz="2300" b="1" i="1" cap="none" dirty="0"/>
              <a:t>-&gt; Przeznaczenie w planie zagospodarowania przestrzennego pod drogi lub poszerzenia istniejących dróg.</a:t>
            </a:r>
            <a:endParaRPr lang="pl-PL" sz="23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2204864"/>
            <a:ext cx="5544616" cy="2736304"/>
          </a:xfrm>
        </p:spPr>
        <p:txBody>
          <a:bodyPr>
            <a:normAutofit fontScale="92500" lnSpcReduction="20000"/>
          </a:bodyPr>
          <a:lstStyle/>
          <a:p>
            <a:r>
              <a:rPr lang="pl-PL" u="sng" dirty="0" smtClean="0"/>
              <a:t>ALEKSANDRÓW:</a:t>
            </a:r>
            <a:endParaRPr lang="pl-PL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ULICA MAŁOŁĘCKA – 0,2286 ha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ULICA POLNA – 0,2075 ha</a:t>
            </a:r>
            <a:endParaRPr lang="pl-PL" dirty="0"/>
          </a:p>
          <a:p>
            <a:r>
              <a:rPr lang="pl-PL" u="sng" dirty="0" smtClean="0"/>
              <a:t>MICHAŁÓW GRABINA:</a:t>
            </a:r>
            <a:endParaRPr lang="pl-PL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POSZERZENIE ULICY KWIATOWEJ </a:t>
            </a:r>
            <a:r>
              <a:rPr lang="pl-PL" dirty="0"/>
              <a:t>– </a:t>
            </a:r>
            <a:r>
              <a:rPr lang="pl-PL" dirty="0" smtClean="0"/>
              <a:t>0,0010 ha</a:t>
            </a:r>
            <a:endParaRPr lang="pl-PL" dirty="0"/>
          </a:p>
          <a:p>
            <a:r>
              <a:rPr lang="pl-PL" u="sng" dirty="0"/>
              <a:t>RYNIA: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ULICA GŁÓWNA – </a:t>
            </a:r>
            <a:r>
              <a:rPr lang="pl-PL" dirty="0" smtClean="0"/>
              <a:t>0,0266 </a:t>
            </a:r>
            <a:r>
              <a:rPr lang="pl-PL" dirty="0"/>
              <a:t>ha</a:t>
            </a:r>
          </a:p>
          <a:p>
            <a:r>
              <a:rPr lang="pl-PL" u="sng" dirty="0"/>
              <a:t>MICHAŁÓW </a:t>
            </a:r>
            <a:r>
              <a:rPr lang="pl-PL" u="sng" dirty="0" smtClean="0"/>
              <a:t>REGINÓW:</a:t>
            </a:r>
            <a:endParaRPr lang="pl-PL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POSZERZENIA </a:t>
            </a:r>
            <a:r>
              <a:rPr lang="pl-PL" dirty="0" smtClean="0"/>
              <a:t>ULIC </a:t>
            </a:r>
            <a:r>
              <a:rPr lang="pl-PL" dirty="0"/>
              <a:t>– </a:t>
            </a:r>
            <a:r>
              <a:rPr lang="pl-PL" dirty="0" smtClean="0"/>
              <a:t>0,2260 </a:t>
            </a:r>
            <a:r>
              <a:rPr lang="pl-PL" dirty="0"/>
              <a:t>ha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915816" y="5301208"/>
            <a:ext cx="4752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/>
              <a:t>ZMIANY W </a:t>
            </a:r>
            <a:r>
              <a:rPr lang="pl-PL" b="1" i="1" dirty="0" smtClean="0"/>
              <a:t>STANIE </a:t>
            </a:r>
            <a:r>
              <a:rPr lang="pl-PL" b="1" i="1" dirty="0"/>
              <a:t>MIENIA KOMUNALNEGO </a:t>
            </a:r>
            <a:br>
              <a:rPr lang="pl-PL" b="1" i="1" dirty="0"/>
            </a:br>
            <a:r>
              <a:rPr lang="pl-PL" b="1" i="1" dirty="0"/>
              <a:t>W </a:t>
            </a:r>
            <a:r>
              <a:rPr lang="pl-PL" b="1" i="1" dirty="0" smtClean="0"/>
              <a:t>2022 </a:t>
            </a:r>
            <a:r>
              <a:rPr lang="pl-PL" b="1" i="1" dirty="0"/>
              <a:t>R.</a:t>
            </a:r>
            <a:endParaRPr lang="pl-PL" dirty="0"/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696" y="2276872"/>
            <a:ext cx="2276103" cy="24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9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5373216"/>
            <a:ext cx="7520940" cy="548640"/>
          </a:xfrm>
        </p:spPr>
        <p:txBody>
          <a:bodyPr/>
          <a:lstStyle/>
          <a:p>
            <a:r>
              <a:rPr lang="pl-PL" sz="2400" b="1" i="1" dirty="0"/>
              <a:t>ZMIANY W </a:t>
            </a:r>
            <a:r>
              <a:rPr lang="pl-PL" sz="2400" b="1" i="1" dirty="0" smtClean="0"/>
              <a:t>STANIE </a:t>
            </a:r>
            <a:r>
              <a:rPr lang="pl-PL" sz="2400" b="1" i="1" dirty="0"/>
              <a:t>MIENIA KOMUNALNEGO </a:t>
            </a:r>
            <a:br>
              <a:rPr lang="pl-PL" sz="2400" b="1" i="1" dirty="0"/>
            </a:br>
            <a:r>
              <a:rPr lang="pl-PL" sz="2400" b="1" i="1" dirty="0"/>
              <a:t>W </a:t>
            </a:r>
            <a:r>
              <a:rPr lang="pl-PL" sz="2400" b="1" i="1" dirty="0" smtClean="0"/>
              <a:t>2022 </a:t>
            </a:r>
            <a:r>
              <a:rPr lang="pl-PL" sz="2400" b="1" i="1" dirty="0"/>
              <a:t>R.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692696"/>
            <a:ext cx="4032448" cy="1368152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	</a:t>
            </a:r>
            <a:r>
              <a:rPr lang="pl-PL" u="sng" dirty="0" smtClean="0"/>
              <a:t>NIEODPŁATNE NABYCIE NA MIENIE GMINY NIEPORĘT PRAWA UŻYTKOWANIA WIECZYSTEGO:</a:t>
            </a:r>
          </a:p>
          <a:p>
            <a:endParaRPr lang="pl-PL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DZIAŁKA EWID. </a:t>
            </a:r>
            <a:r>
              <a:rPr lang="pl-PL" dirty="0" smtClean="0"/>
              <a:t>354/8 RYNIA </a:t>
            </a:r>
            <a:r>
              <a:rPr lang="pl-PL" dirty="0"/>
              <a:t>– </a:t>
            </a:r>
            <a:r>
              <a:rPr lang="pl-PL" dirty="0" smtClean="0"/>
              <a:t>0,3928 ha</a:t>
            </a:r>
          </a:p>
          <a:p>
            <a:pPr marL="0" indent="0"/>
            <a:endParaRPr lang="pl-PL" dirty="0"/>
          </a:p>
          <a:p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48" y="2276872"/>
            <a:ext cx="418574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09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637472" cy="548640"/>
          </a:xfrm>
        </p:spPr>
        <p:txBody>
          <a:bodyPr/>
          <a:lstStyle/>
          <a:p>
            <a:r>
              <a:rPr lang="pl-PL" sz="2400" b="1" dirty="0" smtClean="0"/>
              <a:t>Charakterystyka gminy z podziałem na sołectwa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960" y="836712"/>
            <a:ext cx="3028960" cy="417646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100" dirty="0" smtClean="0"/>
              <a:t>BIAŁOBRZEGI – 2160 ha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100" dirty="0" smtClean="0"/>
              <a:t>STANISŁAWÓW PIERWSZY – 2055 ha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100" dirty="0" smtClean="0"/>
              <a:t>KĄTY WĘGIERSKIE – 1392 ha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100" dirty="0" smtClean="0"/>
              <a:t>NIEPORĘT – 1246 ha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100" dirty="0" smtClean="0"/>
              <a:t>JÓZEFÓW – 593 ha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100" dirty="0" smtClean="0"/>
              <a:t>WÓLKA RADZYMIŃSKA – 523 ha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100" dirty="0" smtClean="0"/>
              <a:t>ZEGRZE PŁ. – 290 ha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100" dirty="0" smtClean="0"/>
              <a:t>IZABELIN – 241 ha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100" dirty="0" smtClean="0"/>
              <a:t>REMBELSZCZYZNA – 231 ha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100" dirty="0" smtClean="0"/>
              <a:t>ALEKSANDRÓW – 207 ha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100" dirty="0" smtClean="0"/>
              <a:t>RYNIA – 204 ha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100" dirty="0" smtClean="0"/>
              <a:t>MICHAŁÓW-GRABINA – 161 ha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100" dirty="0" smtClean="0"/>
              <a:t>STANISŁAWÓW DRUGI – 152 ha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100" dirty="0" smtClean="0"/>
              <a:t>WOLA ALEKSANDRA – 79 ha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100" dirty="0" smtClean="0"/>
              <a:t>BENIAMINÓW – 73 ha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3600670" cy="4152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21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i="1" u="sng" dirty="0" smtClean="0"/>
              <a:t>SPRZEDAŻ GRUNTÓW</a:t>
            </a:r>
            <a:r>
              <a:rPr lang="pl-PL" sz="2400" b="1" i="1" dirty="0" smtClean="0"/>
              <a:t>:</a:t>
            </a:r>
            <a:endParaRPr lang="pl-PL" sz="24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980728"/>
            <a:ext cx="7632848" cy="792088"/>
          </a:xfrm>
        </p:spPr>
        <p:txBody>
          <a:bodyPr>
            <a:normAutofit/>
          </a:bodyPr>
          <a:lstStyle/>
          <a:p>
            <a:pPr marL="0" indent="0"/>
            <a:r>
              <a:rPr lang="pl-PL" dirty="0" smtClean="0"/>
              <a:t>BIAŁOBRZEGI  -  DZIAŁKA EW. NR 291 – 0,0291 ha</a:t>
            </a:r>
          </a:p>
          <a:p>
            <a:pPr marL="0" indent="0"/>
            <a:r>
              <a:rPr lang="pl-PL" dirty="0" smtClean="0"/>
              <a:t>STANISŁAWÓW PIERWSZY – DZIAŁKA EW. NR 578/8 i 578/9 – 2,0001 ha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131840" y="5589240"/>
            <a:ext cx="4752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dirty="0"/>
              <a:t>ZMIANY W </a:t>
            </a:r>
            <a:r>
              <a:rPr lang="pl-PL" b="1" i="1" dirty="0" smtClean="0"/>
              <a:t>STANIE </a:t>
            </a:r>
            <a:r>
              <a:rPr lang="pl-PL" b="1" i="1" dirty="0"/>
              <a:t>MIENIA KOMUNALNEGO </a:t>
            </a:r>
            <a:br>
              <a:rPr lang="pl-PL" b="1" i="1" dirty="0"/>
            </a:br>
            <a:r>
              <a:rPr lang="pl-PL" b="1" i="1" dirty="0"/>
              <a:t>W </a:t>
            </a:r>
            <a:r>
              <a:rPr lang="pl-PL" b="1" i="1" dirty="0" smtClean="0"/>
              <a:t>2022 </a:t>
            </a:r>
            <a:r>
              <a:rPr lang="pl-PL" b="1" i="1" dirty="0"/>
              <a:t>R.</a:t>
            </a:r>
            <a:endParaRPr lang="pl-PL" dirty="0"/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2698596" cy="212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37618"/>
            <a:ext cx="319073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80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43800" cy="372271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i="1" dirty="0"/>
              <a:t>W wyniku realizacji podjętych uchwał przez Radę Gminy Nieporęt oraz na podstawie art. 98 ustawy o gospodarce nieruchomościami </a:t>
            </a:r>
            <a:r>
              <a:rPr lang="pl-PL" sz="3200" b="1" i="1" dirty="0" smtClean="0"/>
              <a:t>I ART. 73</a:t>
            </a:r>
            <a:r>
              <a:rPr lang="pl-PL" sz="3200" b="1" i="1" cap="none" dirty="0"/>
              <a:t> PRZEPISY WPROWADZAJĄCE USTAWY REFORMUJĄCE ADMINISTRACJĘ PUBLICZNĄ </a:t>
            </a:r>
            <a:r>
              <a:rPr lang="pl-PL" sz="3200" b="1" i="1" dirty="0" smtClean="0"/>
              <a:t>w 2022 </a:t>
            </a:r>
            <a:r>
              <a:rPr lang="pl-PL" sz="3200" b="1" i="1" dirty="0"/>
              <a:t>roku do zasobu nieruchomości gminnych nabyto łącznie </a:t>
            </a:r>
            <a:r>
              <a:rPr lang="pl-PL" sz="3200" b="1" i="1" dirty="0" smtClean="0"/>
              <a:t>2,5133 ha</a:t>
            </a:r>
            <a:r>
              <a:rPr lang="pl-PL" sz="3200" b="1" i="1" dirty="0"/>
              <a:t> </a:t>
            </a:r>
            <a:r>
              <a:rPr lang="pl-PL" sz="3200" b="1" i="1" dirty="0" smtClean="0"/>
              <a:t>gruntów</a:t>
            </a:r>
            <a:r>
              <a:rPr lang="pl-PL" sz="3200" b="1" i="1" dirty="0"/>
              <a:t>.</a:t>
            </a:r>
            <a:br>
              <a:rPr lang="pl-PL" sz="3200" b="1" i="1" dirty="0"/>
            </a:br>
            <a:endParaRPr lang="pl-PL" sz="3200" b="1" i="1" dirty="0"/>
          </a:p>
        </p:txBody>
      </p:sp>
    </p:spTree>
    <p:extLst>
      <p:ext uri="{BB962C8B-B14F-4D97-AF65-F5344CB8AC3E}">
        <p14:creationId xmlns:p14="http://schemas.microsoft.com/office/powerpoint/2010/main" val="238867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/>
              <a:t>Zestawienie nabycia i zbycia przez Gminę </a:t>
            </a:r>
            <a:r>
              <a:rPr lang="pl-PL" b="1" i="1" dirty="0" smtClean="0"/>
              <a:t>Nieporęt </a:t>
            </a:r>
            <a:r>
              <a:rPr lang="pl-PL" b="1" i="1" dirty="0"/>
              <a:t>w latach </a:t>
            </a:r>
            <a:r>
              <a:rPr lang="pl-PL" b="1" i="1" dirty="0" smtClean="0"/>
              <a:t>2002 </a:t>
            </a:r>
            <a:r>
              <a:rPr lang="pl-PL" b="1" i="1" dirty="0"/>
              <a:t>- </a:t>
            </a:r>
            <a:r>
              <a:rPr lang="pl-PL" b="1" i="1" dirty="0" smtClean="0"/>
              <a:t>2022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47101"/>
              </p:ext>
            </p:extLst>
          </p:nvPr>
        </p:nvGraphicFramePr>
        <p:xfrm>
          <a:off x="467544" y="1052736"/>
          <a:ext cx="8208912" cy="388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907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/>
              <a:t>Użytkowanie wieczyste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39552" y="836712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W </a:t>
            </a:r>
            <a:r>
              <a:rPr lang="pl-PL" dirty="0" smtClean="0"/>
              <a:t>użytkowaniu wieczystym pozostały grunty </a:t>
            </a:r>
            <a:r>
              <a:rPr lang="pl-PL" dirty="0"/>
              <a:t>o łącznej powierzchni 0,1092 ha: </a:t>
            </a:r>
          </a:p>
          <a:p>
            <a:pPr algn="just"/>
            <a:r>
              <a:rPr lang="pl-PL" dirty="0"/>
              <a:t>1 nieruchomość  w Zegrzu Południowym o pow. 0,0110 ha, </a:t>
            </a:r>
          </a:p>
          <a:p>
            <a:pPr algn="just"/>
            <a:r>
              <a:rPr lang="pl-PL" dirty="0"/>
              <a:t>1 nieruchomość  w Czarnej Strudze o pow. 0,0982 ha, </a:t>
            </a:r>
          </a:p>
          <a:p>
            <a:pPr algn="just"/>
            <a:r>
              <a:rPr lang="pl-PL" dirty="0">
                <a:solidFill>
                  <a:srgbClr val="FF0000"/>
                </a:solidFill>
              </a:rPr>
              <a:t> </a:t>
            </a:r>
          </a:p>
          <a:p>
            <a:pPr algn="just"/>
            <a:r>
              <a:rPr lang="pl-PL" dirty="0" smtClean="0"/>
              <a:t>Dochód z tytułu użytkowania wieczystego w 2022 roku wyniósł </a:t>
            </a:r>
            <a:r>
              <a:rPr lang="pl-PL" b="1" dirty="0" smtClean="0"/>
              <a:t>1 097,16 zł </a:t>
            </a:r>
          </a:p>
          <a:p>
            <a:pPr algn="just"/>
            <a:r>
              <a:rPr lang="pl-PL" dirty="0" smtClean="0"/>
              <a:t>(jest to dochód za 2022 rok)</a:t>
            </a:r>
          </a:p>
          <a:p>
            <a:pPr algn="ctr"/>
            <a:endParaRPr lang="pl-PL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0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5229200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b="1" i="1" dirty="0"/>
              <a:t>Umowy dzierżawy, najmu, użyczenia</a:t>
            </a:r>
            <a:r>
              <a:rPr lang="pl-PL" sz="3200" dirty="0"/>
              <a:t/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Prostokąt 2"/>
          <p:cNvSpPr/>
          <p:nvPr/>
        </p:nvSpPr>
        <p:spPr>
          <a:xfrm>
            <a:off x="755576" y="188640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/>
              <a:t>Dział Geodezji i Gospodarki Nieruchomościami </a:t>
            </a:r>
            <a:r>
              <a:rPr lang="pl-PL" dirty="0"/>
              <a:t>realizuje zapisy i zobowiązania wynikające z zawartych umów dzierżaw, najmu i użyczenia.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W </a:t>
            </a:r>
            <a:r>
              <a:rPr lang="pl-PL" dirty="0" smtClean="0"/>
              <a:t>2022 </a:t>
            </a:r>
            <a:r>
              <a:rPr lang="pl-PL" dirty="0"/>
              <a:t>r. Gmina łącznie realizowała </a:t>
            </a:r>
            <a:r>
              <a:rPr lang="pl-PL" dirty="0" smtClean="0"/>
              <a:t>58 </a:t>
            </a:r>
            <a:r>
              <a:rPr lang="pl-PL" dirty="0"/>
              <a:t>umów </a:t>
            </a:r>
            <a:r>
              <a:rPr lang="pl-PL" dirty="0" smtClean="0"/>
              <a:t>dzierżawy, </a:t>
            </a:r>
            <a:r>
              <a:rPr lang="pl-PL" dirty="0"/>
              <a:t>4 umowy najmu lokali użytkowych oraz </a:t>
            </a:r>
            <a:r>
              <a:rPr lang="pl-PL" dirty="0" smtClean="0"/>
              <a:t>12 </a:t>
            </a:r>
            <a:r>
              <a:rPr lang="pl-PL" dirty="0"/>
              <a:t>umów użyczenia nieruchomości gminnych - na rzecz Gminnego Ośrodka </a:t>
            </a:r>
            <a:r>
              <a:rPr lang="pl-PL" dirty="0" smtClean="0"/>
              <a:t>Kultury, </a:t>
            </a:r>
            <a:r>
              <a:rPr lang="pl-PL" dirty="0"/>
              <a:t>Ochotniczej Straży Pożarnej i Biblioteki Publicznej Gminy Nieporęt</a:t>
            </a:r>
            <a:r>
              <a:rPr lang="pl-PL" dirty="0" smtClean="0"/>
              <a:t>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Do najważniejszych umów zaliczamy: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 smtClean="0"/>
              <a:t>Delikatesy Centrum Sp. z o.o. - Supermarket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 smtClean="0"/>
              <a:t>JW </a:t>
            </a:r>
            <a:r>
              <a:rPr lang="pl-PL" dirty="0"/>
              <a:t>Construction </a:t>
            </a:r>
            <a:r>
              <a:rPr lang="pl-PL" dirty="0" smtClean="0"/>
              <a:t>Hotel 500 - Plaża</a:t>
            </a:r>
            <a:endParaRPr lang="pl-PL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 err="1" smtClean="0"/>
              <a:t>Lantmannen</a:t>
            </a:r>
            <a:r>
              <a:rPr lang="pl-PL" dirty="0" smtClean="0"/>
              <a:t> </a:t>
            </a:r>
            <a:r>
              <a:rPr lang="pl-PL" dirty="0" err="1"/>
              <a:t>Unibake</a:t>
            </a:r>
            <a:r>
              <a:rPr lang="pl-PL" dirty="0"/>
              <a:t> Poland Sp. z o.o.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/>
              <a:t>Poczta </a:t>
            </a:r>
            <a:r>
              <a:rPr lang="pl-PL" dirty="0" smtClean="0"/>
              <a:t>Polska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 smtClean="0"/>
              <a:t>Wieża telekomunikacyjna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 smtClean="0"/>
              <a:t>Przedszkole i szkoła terapeutyczna </a:t>
            </a:r>
            <a:r>
              <a:rPr lang="pl-PL" dirty="0" err="1" smtClean="0"/>
              <a:t>Ooniwerek</a:t>
            </a:r>
            <a:endParaRPr lang="pl-PL" dirty="0" smtClean="0"/>
          </a:p>
          <a:p>
            <a:pPr algn="just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48883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400" b="1" i="1" cap="small" dirty="0" smtClean="0"/>
              <a:t>DELKIKATESY CENTRUM Sp. </a:t>
            </a:r>
            <a:r>
              <a:rPr lang="pl-PL" sz="2400" b="1" i="1" cap="small" dirty="0"/>
              <a:t>z</a:t>
            </a:r>
            <a:r>
              <a:rPr lang="pl-PL" sz="2400" b="1" i="1" cap="small" dirty="0" smtClean="0"/>
              <a:t> o.o. - SUPERMARKET</a:t>
            </a:r>
            <a:endParaRPr lang="pl-PL" sz="2400" cap="small" dirty="0"/>
          </a:p>
        </p:txBody>
      </p:sp>
      <p:sp>
        <p:nvSpPr>
          <p:cNvPr id="8" name="Podtytuł 7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7848872" cy="792088"/>
          </a:xfrm>
        </p:spPr>
        <p:txBody>
          <a:bodyPr>
            <a:noAutofit/>
          </a:bodyPr>
          <a:lstStyle/>
          <a:p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Umowy dzierżawy, najmu, </a:t>
            </a: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użyczenia</a:t>
            </a:r>
          </a:p>
          <a:p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Najważniejsze dla gminy </a:t>
            </a:r>
            <a:r>
              <a:rPr lang="pl-PL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 Light" panose="020F0302020204030204" pitchFamily="34" charset="0"/>
              </a:rPr>
              <a:t>nieporęt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77072"/>
            <a:ext cx="544060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4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800" b="1" i="1" dirty="0" smtClean="0"/>
              <a:t>Jw. Construction – hotel 500 </a:t>
            </a:r>
            <a:endParaRPr lang="pl-PL" sz="2800" b="1" i="1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2000" b="1" i="1" dirty="0" smtClean="0"/>
              <a:t>plaża</a:t>
            </a:r>
            <a:endParaRPr lang="pl-PL" sz="2000" b="1" i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05064"/>
            <a:ext cx="5757465" cy="2448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416" y="1844824"/>
            <a:ext cx="3334897" cy="2025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68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800" b="1" i="1" cap="none" dirty="0" smtClean="0"/>
              <a:t>POCZTA POLSKA (Zegrze Płd.)</a:t>
            </a:r>
            <a:endParaRPr lang="pl-PL" sz="2800" b="1" i="1" cap="none" dirty="0"/>
          </a:p>
        </p:txBody>
      </p:sp>
      <p:pic>
        <p:nvPicPr>
          <p:cNvPr id="2050" name="Picture 2" descr="C:\Users\m.wasilewska\Desktop\ (29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084712" cy="3063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.wasilewska\Desktop\0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656" y="1268760"/>
            <a:ext cx="2594822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12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 rot="19140000">
            <a:off x="999660" y="2218651"/>
            <a:ext cx="5648623" cy="647805"/>
          </a:xfrm>
        </p:spPr>
        <p:txBody>
          <a:bodyPr/>
          <a:lstStyle/>
          <a:p>
            <a:r>
              <a:rPr lang="pl-PL" sz="2400" b="1" i="1" dirty="0" smtClean="0"/>
              <a:t>Wieża telekomunikacyjna</a:t>
            </a:r>
            <a:endParaRPr lang="pl-PL" sz="2400" b="1" i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77072"/>
            <a:ext cx="2980509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15" y="1052736"/>
            <a:ext cx="2360256" cy="54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1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b="1" i="1" dirty="0" smtClean="0"/>
              <a:t>PRZEDSZKOLE I SZKOŁA TERAPERUTYCZNA OONIWEREK</a:t>
            </a:r>
            <a:endParaRPr lang="pl-PL" sz="2400" b="1" i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68" y="1196752"/>
            <a:ext cx="8689378" cy="3449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358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548640"/>
          </a:xfrm>
        </p:spPr>
        <p:txBody>
          <a:bodyPr/>
          <a:lstStyle/>
          <a:p>
            <a:r>
              <a:rPr lang="pl-PL" sz="2400" b="1" i="1" dirty="0" smtClean="0"/>
              <a:t>ZESTAWIENIE GRUNTÓW GMINY NIEPORĘT:</a:t>
            </a:r>
            <a:endParaRPr lang="pl-PL" sz="24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818076"/>
            <a:ext cx="4824536" cy="3858945"/>
          </a:xfrm>
        </p:spPr>
        <p:txBody>
          <a:bodyPr>
            <a:normAutofit lnSpcReduction="10000"/>
          </a:bodyPr>
          <a:lstStyle/>
          <a:p>
            <a:r>
              <a:rPr lang="pl-PL" sz="1400" u="sng" dirty="0" smtClean="0"/>
              <a:t>OGÓLNA POWIERZCHNIA NASZEJ GMINY – 9605,9410 ha, W TYM:</a:t>
            </a:r>
            <a:endParaRPr lang="pl-PL" sz="1400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1400" dirty="0" smtClean="0"/>
              <a:t>TERENY ZABUDOWANE I ZURBANIZOWANE – 970,3534 ha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400" dirty="0" smtClean="0"/>
              <a:t>DROGI </a:t>
            </a:r>
            <a:r>
              <a:rPr lang="pl-PL" sz="1400" dirty="0"/>
              <a:t>– </a:t>
            </a:r>
            <a:r>
              <a:rPr lang="pl-PL" sz="1400" dirty="0" smtClean="0"/>
              <a:t>266,9823 </a:t>
            </a:r>
            <a:r>
              <a:rPr lang="pl-PL" sz="1400" dirty="0"/>
              <a:t>ha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400" dirty="0" smtClean="0"/>
              <a:t>LASY ORAZ GRUNTY ZADRZEWIONE I ZAKRZEWIONE  </a:t>
            </a:r>
            <a:r>
              <a:rPr lang="pl-PL" sz="1400" dirty="0"/>
              <a:t>– </a:t>
            </a:r>
            <a:r>
              <a:rPr lang="pl-PL" sz="1400" dirty="0" smtClean="0"/>
              <a:t>4284,3666 ha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400" dirty="0" smtClean="0"/>
              <a:t>GRUNTY ROLNE </a:t>
            </a:r>
            <a:r>
              <a:rPr lang="pl-PL" sz="1400" dirty="0"/>
              <a:t>– </a:t>
            </a:r>
            <a:r>
              <a:rPr lang="pl-PL" sz="1400" dirty="0" smtClean="0"/>
              <a:t>2961,7336 ha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400" dirty="0" smtClean="0"/>
              <a:t>TERENY KOMUNIKACYJNE – 107,0397 ha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400" dirty="0" smtClean="0"/>
              <a:t>GRUNTY POD WODAMI – 1015,4654 ha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1400" dirty="0" smtClean="0"/>
          </a:p>
          <a:p>
            <a:pPr marL="0" indent="0"/>
            <a:r>
              <a:rPr lang="pl-PL" sz="1400" dirty="0" smtClean="0"/>
              <a:t>JEZIORO ZEGRZYŃSKI</a:t>
            </a:r>
          </a:p>
          <a:p>
            <a:pPr marL="0" indent="0"/>
            <a:r>
              <a:rPr lang="pl-PL" sz="1400" dirty="0" smtClean="0"/>
              <a:t>Nieporęt - 917,3721 ha</a:t>
            </a:r>
          </a:p>
          <a:p>
            <a:pPr marL="0" indent="0"/>
            <a:r>
              <a:rPr lang="pl-PL" sz="1400" dirty="0" smtClean="0"/>
              <a:t>Serock – 255,8447 ha</a:t>
            </a:r>
            <a:endParaRPr lang="pl-PL" sz="1400" dirty="0"/>
          </a:p>
          <a:p>
            <a:pPr marL="0" indent="0"/>
            <a:endParaRPr lang="pl-PL" dirty="0"/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771800" y="5229200"/>
            <a:ext cx="4552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b="1" i="1" dirty="0" smtClean="0"/>
          </a:p>
          <a:p>
            <a:r>
              <a:rPr lang="pl-PL" b="1" i="1" dirty="0" smtClean="0"/>
              <a:t>OGÓLNE INFORMACJE O GMINIE NIEPORĘT</a:t>
            </a:r>
            <a:br>
              <a:rPr lang="pl-PL" b="1" i="1" dirty="0" smtClean="0"/>
            </a:br>
            <a:endParaRPr lang="pl-PL" dirty="0" smtClean="0"/>
          </a:p>
          <a:p>
            <a:endParaRPr lang="pl-PL" dirty="0"/>
          </a:p>
        </p:txBody>
      </p:sp>
      <p:pic>
        <p:nvPicPr>
          <p:cNvPr id="4098" name="Picture 2" descr="C:\Users\m.wasilewska\Desktop\DOKUMENTY UG\PREZENTACJA 2020\prezentacja za 2021\ZALEW ZEGRZYŃ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240" y="2643266"/>
            <a:ext cx="4034730" cy="2268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.wasilewska\Desktop\DOKUMENTY UG\PREZENTACJA 2020\prezentacja za 2021\nieporet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80728"/>
            <a:ext cx="2404963" cy="1602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.wasilewska\Desktop\DOKUMENTY UG\PREZENTACJA 2020\prezentacja za 2021\Jezioro Zegrzyńsk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392" y="3429000"/>
            <a:ext cx="2221848" cy="1482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8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5589240"/>
            <a:ext cx="7520940" cy="576064"/>
          </a:xfrm>
        </p:spPr>
        <p:txBody>
          <a:bodyPr/>
          <a:lstStyle/>
          <a:p>
            <a:r>
              <a:rPr lang="pl-PL" sz="2400" b="1" i="1" dirty="0"/>
              <a:t>Dane o dochodach uzyskanych z tytułu wykonywania prawa własności i innych praw majątkowych oraz z wykonywania </a:t>
            </a:r>
            <a:r>
              <a:rPr lang="pl-PL" sz="2400" b="1" i="1" dirty="0" smtClean="0"/>
              <a:t>posiadania</a:t>
            </a:r>
            <a:endParaRPr lang="pl-PL" sz="24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779871"/>
              </p:ext>
            </p:extLst>
          </p:nvPr>
        </p:nvGraphicFramePr>
        <p:xfrm>
          <a:off x="755576" y="16112"/>
          <a:ext cx="7488832" cy="5081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984"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Planowane dochody 2021 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Dochody uzyskane 2021 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% </a:t>
                      </a:r>
                    </a:p>
                    <a:p>
                      <a:pPr algn="ctr"/>
                      <a:r>
                        <a:rPr lang="pl-PL" sz="1400" dirty="0" smtClean="0"/>
                        <a:t>wykonanie planu</a:t>
                      </a:r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756"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Użytkowanie wieczyste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2 147,00 zł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1</a:t>
                      </a:r>
                      <a:r>
                        <a:rPr lang="pl-PL" sz="1100" baseline="0" dirty="0" smtClean="0"/>
                        <a:t> 097,16</a:t>
                      </a:r>
                      <a:r>
                        <a:rPr lang="pl-PL" sz="1100" dirty="0" smtClean="0"/>
                        <a:t> zł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51,10%</a:t>
                      </a:r>
                      <a:endParaRPr lang="pl-PL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756"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Trwały</a:t>
                      </a:r>
                      <a:r>
                        <a:rPr lang="pl-PL" sz="1100" baseline="0" dirty="0" smtClean="0"/>
                        <a:t> zarząd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475,00 zł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475,67 zł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100,14%</a:t>
                      </a:r>
                      <a:endParaRPr lang="pl-PL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098"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Czynsz: najmu, dzierżawy,</a:t>
                      </a:r>
                      <a:r>
                        <a:rPr lang="pl-PL" sz="1100" baseline="0" dirty="0" smtClean="0"/>
                        <a:t> służebność </a:t>
                      </a:r>
                      <a:r>
                        <a:rPr lang="pl-PL" sz="1100" baseline="0" dirty="0" err="1" smtClean="0"/>
                        <a:t>przesyłu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440 000,00 zł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533</a:t>
                      </a:r>
                      <a:r>
                        <a:rPr lang="pl-PL" sz="1100" baseline="0" dirty="0" smtClean="0"/>
                        <a:t> 493,24</a:t>
                      </a:r>
                      <a:r>
                        <a:rPr lang="pl-PL" sz="1100" dirty="0" smtClean="0"/>
                        <a:t> zł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121,25%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756"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Sprzedaż nieruchomości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4 790 000,00 zł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4 790 203,24 zł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100%</a:t>
                      </a:r>
                      <a:endParaRPr lang="pl-PL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098"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Przekształcenie użytkowania wieczystego we</a:t>
                      </a:r>
                      <a:r>
                        <a:rPr lang="pl-PL" sz="1100" baseline="0" dirty="0" smtClean="0"/>
                        <a:t> własność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1</a:t>
                      </a:r>
                      <a:r>
                        <a:rPr lang="pl-PL" sz="1100" baseline="0" dirty="0" smtClean="0"/>
                        <a:t> 198</a:t>
                      </a:r>
                      <a:r>
                        <a:rPr lang="pl-PL" sz="1100" dirty="0" smtClean="0"/>
                        <a:t>,00 zł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aseline="0" dirty="0" smtClean="0"/>
                        <a:t>0,00 zł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0%</a:t>
                      </a:r>
                      <a:endParaRPr lang="pl-PL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756"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Odsetki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1</a:t>
                      </a:r>
                      <a:r>
                        <a:rPr lang="pl-PL" sz="1100" baseline="0" dirty="0" smtClean="0"/>
                        <a:t> 0</a:t>
                      </a:r>
                      <a:r>
                        <a:rPr lang="pl-PL" sz="1100" dirty="0" smtClean="0"/>
                        <a:t>00,00 zł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1</a:t>
                      </a:r>
                      <a:r>
                        <a:rPr lang="pl-PL" sz="1100" baseline="0" dirty="0" smtClean="0"/>
                        <a:t> 198,59</a:t>
                      </a:r>
                      <a:r>
                        <a:rPr lang="pl-PL" sz="1100" dirty="0" smtClean="0"/>
                        <a:t> zł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119,86%</a:t>
                      </a:r>
                      <a:endParaRPr lang="pl-PL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927"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Różne</a:t>
                      </a:r>
                      <a:r>
                        <a:rPr lang="pl-PL" sz="1100" baseline="0" dirty="0" smtClean="0"/>
                        <a:t> dochody (kary i rekompensaty)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8</a:t>
                      </a:r>
                      <a:r>
                        <a:rPr lang="pl-PL" sz="1100" baseline="0" dirty="0" smtClean="0"/>
                        <a:t> 500</a:t>
                      </a:r>
                      <a:r>
                        <a:rPr lang="pl-PL" sz="1100" dirty="0" smtClean="0"/>
                        <a:t>,00 zł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8</a:t>
                      </a:r>
                      <a:r>
                        <a:rPr lang="pl-PL" sz="1100" baseline="0" dirty="0" smtClean="0"/>
                        <a:t> 319,83</a:t>
                      </a:r>
                      <a:r>
                        <a:rPr lang="pl-PL" sz="1100" dirty="0" smtClean="0"/>
                        <a:t> zł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97,88%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927"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Usługi (media i operaty szacunkowe)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17 500,00 zł 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2</a:t>
                      </a:r>
                      <a:r>
                        <a:rPr lang="pl-PL" sz="1100" baseline="0" dirty="0" smtClean="0"/>
                        <a:t>0 724,15</a:t>
                      </a:r>
                      <a:r>
                        <a:rPr lang="pl-PL" sz="1100" dirty="0" smtClean="0"/>
                        <a:t> zł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118,42%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9268"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Rozliczenia z lat ubiegłych (opłaty sądowe, wadia, post. komornicze)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0,00 zł 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3</a:t>
                      </a:r>
                      <a:r>
                        <a:rPr lang="pl-PL" sz="1100" baseline="0" dirty="0" smtClean="0"/>
                        <a:t> 145,69</a:t>
                      </a:r>
                      <a:r>
                        <a:rPr lang="pl-PL" sz="1100" dirty="0" smtClean="0"/>
                        <a:t> zł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-</a:t>
                      </a:r>
                      <a:endParaRPr lang="pl-PL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756"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Wpływy</a:t>
                      </a:r>
                      <a:r>
                        <a:rPr lang="pl-PL" sz="1100" baseline="0" dirty="0" smtClean="0"/>
                        <a:t> z tytułu opłat i kosztów sądowych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0,00 zł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13</a:t>
                      </a:r>
                      <a:r>
                        <a:rPr lang="pl-PL" sz="1100" baseline="0" dirty="0" smtClean="0"/>
                        <a:t> 289,30</a:t>
                      </a:r>
                      <a:r>
                        <a:rPr lang="pl-PL" sz="1100" dirty="0" smtClean="0"/>
                        <a:t> zł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-</a:t>
                      </a:r>
                      <a:endParaRPr lang="pl-PL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927">
                <a:tc>
                  <a:txBody>
                    <a:bodyPr/>
                    <a:lstStyle/>
                    <a:p>
                      <a:r>
                        <a:rPr lang="pl-PL" sz="1100" dirty="0" smtClean="0"/>
                        <a:t>Wpływy</a:t>
                      </a:r>
                      <a:r>
                        <a:rPr lang="pl-PL" sz="1100" baseline="0" dirty="0" smtClean="0"/>
                        <a:t> z kar i odszkodowań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0,00 zł 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600,00 zł</a:t>
                      </a:r>
                      <a:endParaRPr lang="pl-P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-</a:t>
                      </a:r>
                      <a:endParaRPr lang="pl-PL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74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2708920"/>
            <a:ext cx="7543800" cy="914400"/>
          </a:xfrm>
        </p:spPr>
        <p:txBody>
          <a:bodyPr/>
          <a:lstStyle/>
          <a:p>
            <a:r>
              <a:rPr lang="pl-PL" b="1" i="1" dirty="0"/>
              <a:t>Dziękuję za uwagę :-)</a:t>
            </a:r>
          </a:p>
        </p:txBody>
      </p:sp>
    </p:spTree>
    <p:extLst>
      <p:ext uri="{BB962C8B-B14F-4D97-AF65-F5344CB8AC3E}">
        <p14:creationId xmlns:p14="http://schemas.microsoft.com/office/powerpoint/2010/main" val="178320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960" y="260648"/>
            <a:ext cx="7853496" cy="4419829"/>
          </a:xfrm>
        </p:spPr>
        <p:txBody>
          <a:bodyPr/>
          <a:lstStyle/>
          <a:p>
            <a:pPr marL="0" indent="0"/>
            <a:r>
              <a:rPr lang="pl-PL" dirty="0"/>
              <a:t>W Stanisławowie Pierwszym posiadamy tereny działalności gospodarczej na których znajdują się zakłady przemysłowe do największych zaliczamy takie </a:t>
            </a:r>
            <a:r>
              <a:rPr lang="pl-PL" dirty="0" smtClean="0"/>
              <a:t>jak: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 smtClean="0"/>
              <a:t>Instytut Wysokich Ciśnień PAN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400" dirty="0" err="1" smtClean="0"/>
              <a:t>Lantmannen</a:t>
            </a:r>
            <a:r>
              <a:rPr lang="pl-PL" sz="1400" dirty="0" smtClean="0"/>
              <a:t> </a:t>
            </a:r>
            <a:r>
              <a:rPr lang="pl-PL" sz="1400" dirty="0" err="1" smtClean="0"/>
              <a:t>Unibake</a:t>
            </a:r>
            <a:r>
              <a:rPr lang="pl-PL" sz="1400" dirty="0" smtClean="0"/>
              <a:t> Poland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400" dirty="0" err="1" smtClean="0"/>
              <a:t>Bericap</a:t>
            </a:r>
            <a:r>
              <a:rPr lang="pl-PL" sz="1400" dirty="0" smtClean="0"/>
              <a:t> Polska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400" dirty="0" smtClean="0"/>
              <a:t>APS Energia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400" dirty="0" smtClean="0"/>
              <a:t>Neon Efekt</a:t>
            </a:r>
            <a:endParaRPr lang="pl-PL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1400" dirty="0" err="1" smtClean="0"/>
              <a:t>Floraland</a:t>
            </a:r>
            <a:r>
              <a:rPr lang="pl-PL" sz="14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400" dirty="0" err="1" smtClean="0"/>
              <a:t>Celsa</a:t>
            </a:r>
            <a:r>
              <a:rPr lang="pl-PL" sz="1400" dirty="0" smtClean="0"/>
              <a:t> Huta Ostrowiec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400" dirty="0" smtClean="0"/>
              <a:t>BIO-TECH</a:t>
            </a:r>
            <a:endParaRPr lang="pl-PL" sz="1400" dirty="0"/>
          </a:p>
        </p:txBody>
      </p:sp>
      <p:pic>
        <p:nvPicPr>
          <p:cNvPr id="2050" name="Picture 2" descr="C:\Users\m.wasilewska\Desktop\DOKUMENTY UG\PREZENTACJA 2020\prezentacja za 2021\zdjęcia przemysłówka\1574163125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578896" cy="2289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17810"/>
            <a:ext cx="2247454" cy="335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41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065292"/>
              </p:ext>
            </p:extLst>
          </p:nvPr>
        </p:nvGraphicFramePr>
        <p:xfrm>
          <a:off x="793048" y="332656"/>
          <a:ext cx="75600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rostokąt 1"/>
          <p:cNvSpPr/>
          <p:nvPr/>
        </p:nvSpPr>
        <p:spPr>
          <a:xfrm>
            <a:off x="3203848" y="5589240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i="1" dirty="0" smtClean="0"/>
              <a:t>WŁASNOŚĆ GMINY NIEPORĘT</a:t>
            </a:r>
          </a:p>
          <a:p>
            <a:r>
              <a:rPr lang="pl-PL" sz="2400" b="1" i="1" smtClean="0"/>
              <a:t>120,5504 </a:t>
            </a:r>
            <a:r>
              <a:rPr lang="pl-PL" sz="2400" b="1" i="1" dirty="0" smtClean="0"/>
              <a:t>HA</a:t>
            </a:r>
            <a:endParaRPr lang="pl-PL" sz="2400" b="1" i="1" dirty="0"/>
          </a:p>
        </p:txBody>
      </p:sp>
    </p:spTree>
    <p:extLst>
      <p:ext uri="{BB962C8B-B14F-4D97-AF65-F5344CB8AC3E}">
        <p14:creationId xmlns:p14="http://schemas.microsoft.com/office/powerpoint/2010/main" val="315504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59832" y="5589240"/>
            <a:ext cx="5040560" cy="548640"/>
          </a:xfrm>
        </p:spPr>
        <p:txBody>
          <a:bodyPr/>
          <a:lstStyle/>
          <a:p>
            <a:r>
              <a:rPr lang="pl-PL" sz="2400" b="1" i="1" dirty="0" smtClean="0"/>
              <a:t>Posiadanie samoistne </a:t>
            </a:r>
            <a:br>
              <a:rPr lang="pl-PL" sz="2400" b="1" i="1" dirty="0" smtClean="0"/>
            </a:br>
            <a:r>
              <a:rPr lang="pl-PL" sz="2400" b="1" i="1" dirty="0" smtClean="0"/>
              <a:t>gminy </a:t>
            </a:r>
            <a:r>
              <a:rPr lang="pl-PL" sz="2400" b="1" i="1" dirty="0" err="1" smtClean="0"/>
              <a:t>nieporęt</a:t>
            </a:r>
            <a:r>
              <a:rPr lang="pl-PL" sz="2400" b="1" i="1" dirty="0" smtClean="0"/>
              <a:t/>
            </a:r>
            <a:br>
              <a:rPr lang="pl-PL" sz="2400" b="1" i="1" dirty="0" smtClean="0"/>
            </a:br>
            <a:r>
              <a:rPr lang="pl-PL" sz="2400" b="1" i="1" dirty="0" smtClean="0"/>
              <a:t>58,6915 HA</a:t>
            </a:r>
            <a:endParaRPr lang="pl-PL" sz="2400" b="1" i="1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082064"/>
              </p:ext>
            </p:extLst>
          </p:nvPr>
        </p:nvGraphicFramePr>
        <p:xfrm>
          <a:off x="827584" y="332656"/>
          <a:ext cx="756084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026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43808" y="5301208"/>
            <a:ext cx="5544616" cy="548640"/>
          </a:xfrm>
        </p:spPr>
        <p:txBody>
          <a:bodyPr/>
          <a:lstStyle/>
          <a:p>
            <a:r>
              <a:rPr lang="pl-PL" b="1" i="1" dirty="0" smtClean="0"/>
              <a:t>PRZEKAZANIE W TRWAŁY ZARZĄD</a:t>
            </a:r>
            <a:br>
              <a:rPr lang="pl-PL" b="1" i="1" dirty="0" smtClean="0"/>
            </a:br>
            <a:r>
              <a:rPr lang="pl-PL" b="1" i="1" dirty="0" smtClean="0"/>
              <a:t>8,1847 ha</a:t>
            </a:r>
            <a:endParaRPr lang="pl-PL" b="1" i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800596"/>
              </p:ext>
            </p:extLst>
          </p:nvPr>
        </p:nvGraphicFramePr>
        <p:xfrm>
          <a:off x="827584" y="332656"/>
          <a:ext cx="7560000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582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19872" y="5589240"/>
            <a:ext cx="5112568" cy="548640"/>
          </a:xfrm>
        </p:spPr>
        <p:txBody>
          <a:bodyPr/>
          <a:lstStyle/>
          <a:p>
            <a:r>
              <a:rPr lang="pl-PL" b="1" i="1" dirty="0" smtClean="0"/>
              <a:t>Grunty Przekazane w </a:t>
            </a:r>
            <a:br>
              <a:rPr lang="pl-PL" b="1" i="1" dirty="0" smtClean="0"/>
            </a:br>
            <a:r>
              <a:rPr lang="pl-PL" b="1" i="1" dirty="0" err="1" smtClean="0"/>
              <a:t>użyt</a:t>
            </a:r>
            <a:r>
              <a:rPr lang="pl-PL" b="1" i="1" dirty="0" smtClean="0"/>
              <a:t>. wieczyste - 0,1092 ha </a:t>
            </a:r>
            <a:br>
              <a:rPr lang="pl-PL" b="1" i="1" dirty="0" smtClean="0"/>
            </a:br>
            <a:r>
              <a:rPr lang="pl-PL" b="1" i="1" dirty="0" smtClean="0"/>
              <a:t>nabyto - 0,4414 ha</a:t>
            </a:r>
            <a:endParaRPr lang="pl-PL" b="1" i="1" dirty="0"/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748631631"/>
              </p:ext>
            </p:extLst>
          </p:nvPr>
        </p:nvGraphicFramePr>
        <p:xfrm>
          <a:off x="1547664" y="10527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683568" y="116632"/>
            <a:ext cx="7520940" cy="3579849"/>
          </a:xfrm>
        </p:spPr>
        <p:txBody>
          <a:bodyPr>
            <a:normAutofit/>
          </a:bodyPr>
          <a:lstStyle/>
          <a:p>
            <a:pPr algn="ctr"/>
            <a:endParaRPr lang="pl-PL" sz="2000" dirty="0" smtClean="0"/>
          </a:p>
          <a:p>
            <a:pPr algn="ctr"/>
            <a:r>
              <a:rPr lang="pl-PL" sz="2000" dirty="0" smtClean="0"/>
              <a:t>UŻYTKOWANIE WIECZYSTE PRZEKAZANIE I NABYCIE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8484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59832" y="5733256"/>
            <a:ext cx="5328592" cy="548640"/>
          </a:xfrm>
        </p:spPr>
        <p:txBody>
          <a:bodyPr/>
          <a:lstStyle/>
          <a:p>
            <a:r>
              <a:rPr lang="pl-PL" sz="2400" b="1" i="1" dirty="0" smtClean="0"/>
              <a:t>ZESTAWIENIE ZASOBU NIERUCHOMOŚCI </a:t>
            </a:r>
            <a:br>
              <a:rPr lang="pl-PL" sz="2400" b="1" i="1" dirty="0" smtClean="0"/>
            </a:br>
            <a:r>
              <a:rPr lang="pl-PL" sz="2400" b="1" i="1" dirty="0" smtClean="0"/>
              <a:t>W GMINIE NIEPORĘT</a:t>
            </a:r>
            <a:endParaRPr lang="pl-PL" sz="2400" b="1" i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414819"/>
              </p:ext>
            </p:extLst>
          </p:nvPr>
        </p:nvGraphicFramePr>
        <p:xfrm>
          <a:off x="827584" y="96214"/>
          <a:ext cx="7920880" cy="5343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9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86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MIEJSCOWOŚĆ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WŁASNOŚĆ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POSIADANIE SAMOISTNE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TRWAŁY ZARZĄD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/>
                        <a:t>PRZEKAZANE UŻYTKOWANIE WIECZYSTE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NABYTE</a:t>
                      </a:r>
                      <a:r>
                        <a:rPr lang="pl-PL" sz="1200" b="1" baseline="0" dirty="0" smtClean="0"/>
                        <a:t> </a:t>
                      </a:r>
                      <a:r>
                        <a:rPr lang="pl-PL" sz="1200" b="1" dirty="0" smtClean="0"/>
                        <a:t>UŻYTKOWANIE WIECZYSTE</a:t>
                      </a:r>
                      <a:endParaRPr lang="pl-PL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822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NIEPORĘT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44,2953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8,1484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2,3739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0,0486</a:t>
                      </a:r>
                      <a:endParaRPr lang="pl-P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534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ALEKSANDRÓW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1,8465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1,6118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246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BENIAMINÓW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0,1755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0,7380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958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BIAŁOBRZEGI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14,2797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6,2753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1,2249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670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CZARNA STRUGA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0,3859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0,0982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382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IZABELIN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3,4924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1,6496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582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JÓZEFÓW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11,2107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6,9439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1,1684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806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KĄTY WĘGIERSKIE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5,7642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6,6731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518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MICHAŁÓW-GRABINA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2,4323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2,6082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222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REMBELSZCZYZNA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4,6686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1,0989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934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RYNIA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1,2267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1,9759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0,3928</a:t>
                      </a:r>
                      <a:endParaRPr lang="pl-P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4638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STANISŁAWÓW PIERWSZY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15,0065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5,5683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2,2439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0358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STANISŁAWÓW DRUGI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1,8292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0,6708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2062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WOLA ALEKSANDRA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4,0736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0,1723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3766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WÓLKA</a:t>
                      </a:r>
                      <a:r>
                        <a:rPr lang="pl-PL" sz="1000" baseline="0" dirty="0" smtClean="0"/>
                        <a:t> RADZYMIŃSKA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4,7073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10,6357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0,8591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7478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ZEGRZE POŁUDNIOWE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4,8260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3,9213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0,3145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0,0110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190"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WARSZAWA BIAŁOŁĘKA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0,1040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1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/>
                        <a:t>MICHAŁÓW-REGINÓW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0,2260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-</a:t>
                      </a:r>
                      <a:endParaRPr lang="pl-P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9121191"/>
                  </a:ext>
                </a:extLst>
              </a:tr>
              <a:tr h="253902">
                <a:tc>
                  <a:txBody>
                    <a:bodyPr/>
                    <a:lstStyle/>
                    <a:p>
                      <a:r>
                        <a:rPr lang="pl-PL" sz="1200" b="1" dirty="0" smtClean="0"/>
                        <a:t>RAZEM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120,5504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58,6915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8,1847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0,1092</a:t>
                      </a:r>
                      <a:endParaRPr lang="pl-PL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0,4414</a:t>
                      </a:r>
                      <a:endParaRPr lang="pl-PL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25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ąty">
  <a:themeElements>
    <a:clrScheme name="Niestandardowy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FC000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Pakiet Office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4693</TotalTime>
  <Words>1777</Words>
  <Application>Microsoft Office PowerPoint</Application>
  <PresentationFormat>Pokaz na ekranie (4:3)</PresentationFormat>
  <Paragraphs>355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Cambria</vt:lpstr>
      <vt:lpstr>Lucida Sans Unicode</vt:lpstr>
      <vt:lpstr>Mangal</vt:lpstr>
      <vt:lpstr>Times New Roman</vt:lpstr>
      <vt:lpstr>Tunga</vt:lpstr>
      <vt:lpstr>Wingdings</vt:lpstr>
      <vt:lpstr>Kąty</vt:lpstr>
      <vt:lpstr>   INFORMACJA O STANIE MIENIA KOMUNALNEGO SPORZĄDZONA NA DZIEŃ 31.12.2022 ROKU    </vt:lpstr>
      <vt:lpstr>Charakterystyka gminy z podziałem na sołectwa</vt:lpstr>
      <vt:lpstr>ZESTAWIENIE GRUNTÓW GMINY NIEPORĘT:</vt:lpstr>
      <vt:lpstr>Prezentacja programu PowerPoint</vt:lpstr>
      <vt:lpstr> </vt:lpstr>
      <vt:lpstr>Posiadanie samoistne  gminy nieporęt 58,6915 HA</vt:lpstr>
      <vt:lpstr>PRZEKAZANIE W TRWAŁY ZARZĄD 8,1847 ha</vt:lpstr>
      <vt:lpstr>Grunty Przekazane w  użyt. wieczyste - 0,1092 ha  nabyto - 0,4414 ha</vt:lpstr>
      <vt:lpstr>ZESTAWIENIE ZASOBU NIERUCHOMOŚCI  W GMINIE NIEPORĘT</vt:lpstr>
      <vt:lpstr>PODZIAŁ MIENIA KOMUNALNEGO WEDŁUG  PRAW PRZYSŁUGUJĄCYCH GMINIE NIEPORĘT</vt:lpstr>
      <vt:lpstr>Prezentacja programu PowerPoint</vt:lpstr>
      <vt:lpstr>Budynki i lokale mieszkalne </vt:lpstr>
      <vt:lpstr>INNE OBIEKTY KOMUNALNE </vt:lpstr>
      <vt:lpstr>Inne obiekty komunalne c.d.</vt:lpstr>
      <vt:lpstr>Zmiany w stanie mienia komunalnego  do dnia 31.12.2022 r.</vt:lpstr>
      <vt:lpstr>DANE O ZMIANACH w stanie mienia komunalnego w okresie od dnia złożenia poprzedniej informacji do dnia 31.12.2022 r.:</vt:lpstr>
      <vt:lpstr>ART. 98 USTAWY O GOSPODARCE NIERUCHOMOŚCIAMI – NABYCIE NA MIENIE GMINY NIEPORĘT Z MOCY PRAWA. 1,8236 ha -&gt; Przeznaczenie w planie zagospodarowania przestrzennego pod drogi lub poszerzenia istniejących dróg. </vt:lpstr>
      <vt:lpstr>ART. 73 PRZEPISY WPROWADZAJĄCE USTAWY REFORMUJĄCE ADMINISTRACJĘ PUBLICZNĄ –  NABYCIE NA MIENIE GMINY NIEPORĘT Z MOCY PRAWA. 0,6897 ha -&gt; Przeznaczenie w planie zagospodarowania przestrzennego pod drogi lub poszerzenia istniejących dróg.</vt:lpstr>
      <vt:lpstr>ZMIANY W STANIE MIENIA KOMUNALNEGO  W 2022 R.</vt:lpstr>
      <vt:lpstr>SPRZEDAŻ GRUNTÓW:</vt:lpstr>
      <vt:lpstr>W wyniku realizacji podjętych uchwał przez Radę Gminy Nieporęt oraz na podstawie art. 98 ustawy o gospodarce nieruchomościami I ART. 73 PRZEPISY WPROWADZAJĄCE USTAWY REFORMUJĄCE ADMINISTRACJĘ PUBLICZNĄ w 2022 roku do zasobu nieruchomości gminnych nabyto łącznie 2,5133 ha gruntów. </vt:lpstr>
      <vt:lpstr>Zestawienie nabycia i zbycia przez Gminę Nieporęt w latach 2002 - 2022</vt:lpstr>
      <vt:lpstr>Użytkowanie wieczyste </vt:lpstr>
      <vt:lpstr>Umowy dzierżawy, najmu, użyczenia </vt:lpstr>
      <vt:lpstr>DELKIKATESY CENTRUM Sp. z o.o. - SUPERMARKET</vt:lpstr>
      <vt:lpstr>Jw. Construction – hotel 500 </vt:lpstr>
      <vt:lpstr>POCZTA POLSKA (Zegrze Płd.)</vt:lpstr>
      <vt:lpstr>Wieża telekomunikacyjna</vt:lpstr>
      <vt:lpstr>PRZEDSZKOLE I SZKOŁA TERAPERUTYCZNA OONIWEREK</vt:lpstr>
      <vt:lpstr>Dane o dochodach uzyskanych z tytułu wykonywania prawa własności i innych praw majątkowych oraz z wykonywania posiadania</vt:lpstr>
      <vt:lpstr>Dziękuję za uwagę :-)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INFORMACJA O STANIE MIENIA KOMUNALNEGO SPORZĄDZONA NA DZIEŃ 31.12.2019 ROKU   DZIAŁ GEODEZJI I GOSPODARKI NIERUCHOMOŚCIAMI</dc:title>
  <dc:creator>Sylwia Gajda</dc:creator>
  <cp:lastModifiedBy>Wiktoria Dzwonek</cp:lastModifiedBy>
  <cp:revision>352</cp:revision>
  <cp:lastPrinted>2020-06-25T06:56:59Z</cp:lastPrinted>
  <dcterms:created xsi:type="dcterms:W3CDTF">2020-04-30T07:19:01Z</dcterms:created>
  <dcterms:modified xsi:type="dcterms:W3CDTF">2023-06-15T12:57:13Z</dcterms:modified>
</cp:coreProperties>
</file>