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470" r:id="rId2"/>
  </p:sldMasterIdLst>
  <p:notesMasterIdLst>
    <p:notesMasterId r:id="rId32"/>
  </p:notesMasterIdLst>
  <p:handoutMasterIdLst>
    <p:handoutMasterId r:id="rId33"/>
  </p:handoutMasterIdLst>
  <p:sldIdLst>
    <p:sldId id="256" r:id="rId3"/>
    <p:sldId id="345" r:id="rId4"/>
    <p:sldId id="384" r:id="rId5"/>
    <p:sldId id="387" r:id="rId6"/>
    <p:sldId id="386" r:id="rId7"/>
    <p:sldId id="390" r:id="rId8"/>
    <p:sldId id="391" r:id="rId9"/>
    <p:sldId id="388" r:id="rId10"/>
    <p:sldId id="396" r:id="rId11"/>
    <p:sldId id="397" r:id="rId12"/>
    <p:sldId id="392" r:id="rId13"/>
    <p:sldId id="393" r:id="rId14"/>
    <p:sldId id="394" r:id="rId15"/>
    <p:sldId id="348" r:id="rId16"/>
    <p:sldId id="351" r:id="rId17"/>
    <p:sldId id="380" r:id="rId18"/>
    <p:sldId id="353" r:id="rId19"/>
    <p:sldId id="389" r:id="rId20"/>
    <p:sldId id="362" r:id="rId21"/>
    <p:sldId id="363" r:id="rId22"/>
    <p:sldId id="365" r:id="rId23"/>
    <p:sldId id="376" r:id="rId24"/>
    <p:sldId id="373" r:id="rId25"/>
    <p:sldId id="395" r:id="rId26"/>
    <p:sldId id="355" r:id="rId27"/>
    <p:sldId id="400" r:id="rId28"/>
    <p:sldId id="399" r:id="rId29"/>
    <p:sldId id="398" r:id="rId30"/>
    <p:sldId id="322" r:id="rId31"/>
  </p:sldIdLst>
  <p:sldSz cx="12188825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12AE"/>
    <a:srgbClr val="009900"/>
    <a:srgbClr val="00CC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yl pośredni 4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yl pośredni 3 — Ak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Styl ciemny 2 - Akcent 3/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824" autoAdjust="0"/>
    <p:restoredTop sz="94306" autoAdjust="0"/>
  </p:normalViewPr>
  <p:slideViewPr>
    <p:cSldViewPr showGuides="1">
      <p:cViewPr varScale="1">
        <p:scale>
          <a:sx n="103" d="100"/>
          <a:sy n="103" d="100"/>
        </p:scale>
        <p:origin x="138" y="228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20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813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pl-PL" smtClean="0"/>
              <a:t>2023-06-21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9430092"/>
            <a:ext cx="2945659" cy="49813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6" y="9430092"/>
            <a:ext cx="2945659" cy="49813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411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pl-PL" smtClean="0"/>
              <a:t>2023-06-21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6" y="9430092"/>
            <a:ext cx="2945659" cy="496411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pl-PL" smtClean="0"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9245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pl-PL" smtClean="0"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6545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34" y="685800"/>
            <a:ext cx="7998916" cy="2971801"/>
          </a:xfrm>
        </p:spPr>
        <p:txBody>
          <a:bodyPr anchor="b">
            <a:normAutofit/>
          </a:bodyPr>
          <a:lstStyle>
            <a:lvl1pPr algn="l">
              <a:defRPr sz="4799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034" y="3843868"/>
            <a:ext cx="6399133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0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/>
              <a:t>2023-06-21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t>‹#›</a:t>
            </a:fld>
            <a:endParaRPr lang="pl-PL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5869" y="8467"/>
            <a:ext cx="3809008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6580" y="91546"/>
            <a:ext cx="607907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3941" y="228600"/>
            <a:ext cx="495171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3927" y="32279"/>
            <a:ext cx="4851725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3383" y="609602"/>
            <a:ext cx="4342268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141569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621" y="533400"/>
            <a:ext cx="10815995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164" y="3843867"/>
            <a:ext cx="8302047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/>
              <a:pPr/>
              <a:t>2023-06-21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313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5" y="685800"/>
            <a:ext cx="10055781" cy="2743200"/>
          </a:xfrm>
        </p:spPr>
        <p:txBody>
          <a:bodyPr anchor="ctr">
            <a:normAutofit/>
          </a:bodyPr>
          <a:lstStyle>
            <a:lvl1pPr algn="l">
              <a:defRPr sz="3199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114800"/>
            <a:ext cx="8533765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/>
              <a:pPr/>
              <a:t>2023-06-21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1552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4" y="685800"/>
            <a:ext cx="9141620" cy="2743200"/>
          </a:xfrm>
        </p:spPr>
        <p:txBody>
          <a:bodyPr anchor="ctr">
            <a:normAutofit/>
          </a:bodyPr>
          <a:lstStyle>
            <a:lvl1pPr algn="l">
              <a:defRPr sz="3199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5835" y="3429000"/>
            <a:ext cx="853217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5" y="4301068"/>
            <a:ext cx="8532178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/>
              <a:pPr/>
              <a:t>2023-06-21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4" name="TextBox 13"/>
          <p:cNvSpPr txBox="1"/>
          <p:nvPr/>
        </p:nvSpPr>
        <p:spPr>
          <a:xfrm>
            <a:off x="531674" y="812222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2734" y="276860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0873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4" y="3429000"/>
            <a:ext cx="8532178" cy="1697400"/>
          </a:xfrm>
        </p:spPr>
        <p:txBody>
          <a:bodyPr anchor="b">
            <a:normAutofit/>
          </a:bodyPr>
          <a:lstStyle>
            <a:lvl1pPr algn="l">
              <a:defRPr sz="3199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3" y="5132981"/>
            <a:ext cx="8533767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/>
              <a:pPr/>
              <a:t>2023-06-21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3413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6" y="685800"/>
            <a:ext cx="9141619" cy="2743200"/>
          </a:xfrm>
        </p:spPr>
        <p:txBody>
          <a:bodyPr anchor="ctr">
            <a:normAutofit/>
          </a:bodyPr>
          <a:lstStyle>
            <a:lvl1pPr algn="l">
              <a:defRPr sz="3199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035" y="3928534"/>
            <a:ext cx="8532178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978400"/>
            <a:ext cx="8532178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/>
              <a:pPr/>
              <a:t>2023-06-21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TextBox 10"/>
          <p:cNvSpPr txBox="1"/>
          <p:nvPr/>
        </p:nvSpPr>
        <p:spPr>
          <a:xfrm>
            <a:off x="531674" y="812222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2734" y="276860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8932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5" y="685800"/>
            <a:ext cx="10055781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034" y="3928534"/>
            <a:ext cx="853217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766733"/>
            <a:ext cx="8532178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/>
              <a:pPr/>
              <a:t>2023-06-21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208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/>
              <a:pPr/>
              <a:t>2023-06-21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9213792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2950" y="685800"/>
            <a:ext cx="2056864" cy="4572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621" y="685800"/>
            <a:ext cx="7821163" cy="530860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/>
              <a:pPr/>
              <a:t>2023-06-21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1641372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69" y="2126943"/>
            <a:ext cx="10352630" cy="2511835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6" y="4650556"/>
            <a:ext cx="10351067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/>
              <a:pPr/>
              <a:t>2023-06-21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730620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/>
              <a:pPr/>
              <a:t>2023-06-21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9153396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4" y="2006600"/>
            <a:ext cx="8532178" cy="2281600"/>
          </a:xfrm>
        </p:spPr>
        <p:txBody>
          <a:bodyPr anchor="b">
            <a:normAutofit/>
          </a:bodyPr>
          <a:lstStyle>
            <a:lvl1pPr algn="l">
              <a:defRPr sz="3599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5" y="4495800"/>
            <a:ext cx="8532178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/>
              <a:t>2023-06-21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126903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033" y="685801"/>
            <a:ext cx="4936369" cy="361526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6621" y="685801"/>
            <a:ext cx="4933194" cy="3615266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/>
              <a:pPr/>
              <a:t>2023-06-21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4207634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827" y="685800"/>
            <a:ext cx="4648576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033" y="1270529"/>
            <a:ext cx="4936369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7483" y="685800"/>
            <a:ext cx="4663919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5033" y="1262062"/>
            <a:ext cx="4927904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/>
              <a:pPr/>
              <a:t>2023-06-21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899818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/>
              <a:t>2023-06-21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5381789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/>
              <a:t>2023-06-21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6605922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167" y="685800"/>
            <a:ext cx="3656648" cy="1371600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34" y="685800"/>
            <a:ext cx="5942053" cy="5308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3167" y="2209800"/>
            <a:ext cx="3656648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 smtClean="0"/>
              <a:pPr/>
              <a:t>2023-06-21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8295480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1582" y="1447800"/>
            <a:ext cx="6018232" cy="1143000"/>
          </a:xfrm>
        </p:spPr>
        <p:txBody>
          <a:bodyPr anchor="b">
            <a:normAutofit/>
          </a:bodyPr>
          <a:lstStyle>
            <a:lvl1pPr algn="l">
              <a:defRPr sz="2799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8754" y="914400"/>
            <a:ext cx="3280120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1582" y="2777067"/>
            <a:ext cx="6019820" cy="2048933"/>
          </a:xfrm>
        </p:spPr>
        <p:txBody>
          <a:bodyPr anchor="t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8CDB-507C-4930-A837-A5174CBF43A0}" type="datetimeFigureOut">
              <a:rPr lang="pl-PL" smtClean="0"/>
              <a:t>2023-06-21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984E7-4529-41BC-8A22-8F296747BF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5961217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57C4E2"/>
            </a:gs>
            <a:gs pos="32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4572" y="2963334"/>
            <a:ext cx="2981081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034" y="4487333"/>
            <a:ext cx="8532178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685801"/>
            <a:ext cx="8532178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1833" y="6172201"/>
            <a:ext cx="159978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E0FA9E5-6744-4841-888F-9E7CC0C2B7EC}" type="datetimeFigureOut">
              <a:rPr lang="pl-PL" smtClean="0"/>
              <a:pPr/>
              <a:t>2023-06-21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034" y="6172201"/>
            <a:ext cx="754183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02" y="5578476"/>
            <a:ext cx="1141948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199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AEAE4A8-A6E5-453E-B946-FB774B73F4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36084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71" r:id="rId1"/>
    <p:sldLayoutId id="2147484472" r:id="rId2"/>
    <p:sldLayoutId id="2147484473" r:id="rId3"/>
    <p:sldLayoutId id="2147484474" r:id="rId4"/>
    <p:sldLayoutId id="2147484475" r:id="rId5"/>
    <p:sldLayoutId id="2147484476" r:id="rId6"/>
    <p:sldLayoutId id="2147484477" r:id="rId7"/>
    <p:sldLayoutId id="2147484478" r:id="rId8"/>
    <p:sldLayoutId id="2147484479" r:id="rId9"/>
    <p:sldLayoutId id="2147484480" r:id="rId10"/>
    <p:sldLayoutId id="2147484481" r:id="rId11"/>
    <p:sldLayoutId id="2147484482" r:id="rId12"/>
    <p:sldLayoutId id="2147484483" r:id="rId13"/>
    <p:sldLayoutId id="2147484484" r:id="rId14"/>
    <p:sldLayoutId id="2147484485" r:id="rId15"/>
    <p:sldLayoutId id="2147484486" r:id="rId16"/>
    <p:sldLayoutId id="2147484487" r:id="rId17"/>
    <p:sldLayoutId id="2147484488" r:id="rId18"/>
  </p:sldLayoutIdLst>
  <p:transition spd="slow">
    <p:cover/>
  </p:transition>
  <p:txStyles>
    <p:titleStyle>
      <a:lvl1pPr algn="l" defTabSz="457063" rtl="0" eaLnBrk="1" latinLnBrk="0" hangingPunct="1">
        <a:spcBef>
          <a:spcPct val="0"/>
        </a:spcBef>
        <a:buNone/>
        <a:defRPr sz="3599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9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79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eporet.p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21804" y="260649"/>
            <a:ext cx="9145016" cy="1656184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RAPORT O STANIE GMINY NIEPORĘT </a:t>
            </a:r>
            <a:br>
              <a:rPr lang="pl-P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pl-P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za 2022 rok</a:t>
            </a:r>
          </a:p>
        </p:txBody>
      </p:sp>
      <p:pic>
        <p:nvPicPr>
          <p:cNvPr id="4" name="Symbol zastępczy obraz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39" t="-1350" r="-10366" b="-487"/>
          <a:stretch/>
        </p:blipFill>
        <p:spPr>
          <a:xfrm>
            <a:off x="10558907" y="260648"/>
            <a:ext cx="1008113" cy="150103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5845"/>
            <a:ext cx="12164825" cy="4152155"/>
          </a:xfrm>
          <a:prstGeom prst="rect">
            <a:avLst/>
          </a:prstGeom>
        </p:spPr>
      </p:pic>
      <p:sp>
        <p:nvSpPr>
          <p:cNvPr id="5" name="Zwój poziomy 4"/>
          <p:cNvSpPr/>
          <p:nvPr/>
        </p:nvSpPr>
        <p:spPr>
          <a:xfrm>
            <a:off x="3862164" y="6021288"/>
            <a:ext cx="8064896" cy="648072"/>
          </a:xfrm>
          <a:prstGeom prst="horizontalScroll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i="1" dirty="0">
                <a:solidFill>
                  <a:srgbClr val="FFC000"/>
                </a:solidFill>
              </a:rPr>
              <a:t>Gmina Nieporęt idealne miejsce dla Ciebie, Twojej rodziny, biznesu</a:t>
            </a: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AB1C09-1A43-A7A0-3885-649BEAD3E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876" y="548680"/>
            <a:ext cx="7946336" cy="774092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pl-PL" sz="1800" b="1" cap="none" dirty="0">
                <a:solidFill>
                  <a:srgbClr val="FFFF00"/>
                </a:solidFill>
              </a:rPr>
              <a:t>Niepewność oraz wyzwania gospodarcze i energetyczne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46E5816-DD06-C7E1-5E2B-B0972C69B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6083" y="1553415"/>
            <a:ext cx="9442825" cy="400556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pl-PL" sz="1800" b="1" u="sng" dirty="0">
                <a:solidFill>
                  <a:schemeClr val="bg1"/>
                </a:solidFill>
              </a:rPr>
              <a:t>PALIWO GAZOWE</a:t>
            </a:r>
            <a:r>
              <a:rPr lang="pl-PL" sz="1800" b="1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pl-PL" sz="1800" b="1" dirty="0">
              <a:solidFill>
                <a:schemeClr val="bg1"/>
              </a:solidFill>
            </a:endParaRPr>
          </a:p>
          <a:p>
            <a:pPr algn="just"/>
            <a:r>
              <a:rPr lang="pl-PL" sz="1800" b="1" dirty="0">
                <a:solidFill>
                  <a:schemeClr val="bg1"/>
                </a:solidFill>
              </a:rPr>
              <a:t>Na początku 2022 roku weszła w życie ustawa o szczególnych rozwiązaniach służących ochronie odbiorców paliw gazowych w związku z sytuacją na rynku gazu, która rozszerzała grupę podmiotów uprawnionych do korzystania z ochrony taryfowej. Dzięki niej z niższych cen gazu ziemnego mogły korzystać między innymi szkoły, przedszkola oraz szereg innych społecznie wrażliwych odbiorców!  W tej grupie nie znalazły się natomiast Urzędy Gmin czy obiekty sportu i rekreacji, jak np. baseny.</a:t>
            </a:r>
          </a:p>
          <a:p>
            <a:pPr algn="just"/>
            <a:endParaRPr lang="pl-PL" sz="1800" b="1" dirty="0">
              <a:solidFill>
                <a:schemeClr val="bg1"/>
              </a:solidFill>
            </a:endParaRPr>
          </a:p>
          <a:p>
            <a:pPr algn="just"/>
            <a:endParaRPr lang="pl-PL" sz="1800" b="1" dirty="0">
              <a:solidFill>
                <a:schemeClr val="bg1"/>
              </a:solidFill>
            </a:endParaRPr>
          </a:p>
          <a:p>
            <a:pPr algn="just"/>
            <a:r>
              <a:rPr lang="pl-PL" sz="1800" b="1" dirty="0">
                <a:solidFill>
                  <a:schemeClr val="bg1"/>
                </a:solidFill>
              </a:rPr>
              <a:t>Już pod koniec 2022 roku pojawiły się problemy z samym zawieraniem umów na dostawę gazu na 2023 rok. </a:t>
            </a:r>
            <a:r>
              <a:rPr lang="pl-PL" sz="1800" b="1" dirty="0">
                <a:solidFill>
                  <a:schemeClr val="bg1"/>
                </a:solidFill>
                <a:highlight>
                  <a:srgbClr val="FFFF00"/>
                </a:highlight>
              </a:rPr>
              <a:t>Urząd Gminy Nieporęt </a:t>
            </a:r>
            <a:r>
              <a:rPr lang="pl-PL" sz="1800" b="1" dirty="0">
                <a:solidFill>
                  <a:schemeClr val="bg1"/>
                </a:solidFill>
              </a:rPr>
              <a:t>przeszedł na umowę na czas nieoznaczony ze stawką początkową 0,79 zł/kWh (</a:t>
            </a:r>
            <a:r>
              <a:rPr lang="pl-PL" sz="1800" b="1" dirty="0">
                <a:solidFill>
                  <a:schemeClr val="bg1"/>
                </a:solidFill>
                <a:highlight>
                  <a:srgbClr val="FFFF00"/>
                </a:highlight>
              </a:rPr>
              <a:t>10-krotny wzrost ceny!!</a:t>
            </a:r>
            <a:r>
              <a:rPr lang="pl-PL" sz="1800" b="1" dirty="0">
                <a:solidFill>
                  <a:schemeClr val="bg1"/>
                </a:solidFill>
              </a:rPr>
              <a:t>!), a nasz największy odbiorca gazu, tj. </a:t>
            </a:r>
            <a:r>
              <a:rPr lang="pl-PL" sz="1800" b="1" dirty="0">
                <a:solidFill>
                  <a:schemeClr val="bg1"/>
                </a:solidFill>
                <a:highlight>
                  <a:srgbClr val="00FF00"/>
                </a:highlight>
              </a:rPr>
              <a:t>Aquapark „Fala”, </a:t>
            </a:r>
            <a:r>
              <a:rPr lang="pl-PL" sz="1800" b="1" dirty="0">
                <a:solidFill>
                  <a:schemeClr val="bg1"/>
                </a:solidFill>
              </a:rPr>
              <a:t>po przeprowadzeniu postępowania przetargowego otrzymał cenę 0,94 zł/kWh (prawie </a:t>
            </a:r>
            <a:r>
              <a:rPr lang="pl-PL" sz="1800" b="1" dirty="0">
                <a:solidFill>
                  <a:schemeClr val="bg1"/>
                </a:solidFill>
                <a:highlight>
                  <a:srgbClr val="00FF00"/>
                </a:highlight>
              </a:rPr>
              <a:t>13-krotny wzrost ceny</a:t>
            </a:r>
            <a:r>
              <a:rPr lang="pl-PL" sz="1800" b="1" dirty="0">
                <a:solidFill>
                  <a:schemeClr val="bg1"/>
                </a:solidFill>
              </a:rPr>
              <a:t> licząc od stawki z 2021 r.).</a:t>
            </a:r>
          </a:p>
          <a:p>
            <a:endParaRPr lang="pl-P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B888BD8-36F9-F949-77A3-BCEC6A076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650" y="419218"/>
            <a:ext cx="648072" cy="96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Beko gas cookers may be linked to 18 deaths as coroner launches carbon ...">
            <a:extLst>
              <a:ext uri="{FF2B5EF4-FFF2-40B4-BE49-F238E27FC236}">
                <a16:creationId xmlns:a16="http://schemas.microsoft.com/office/drawing/2014/main" id="{3652AC9D-BE3B-A051-802B-35EC3265F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956" y="4995109"/>
            <a:ext cx="8064896" cy="158901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4BCEF0AF-912A-3665-088C-4C1B018F74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359530"/>
              </p:ext>
            </p:extLst>
          </p:nvPr>
        </p:nvGraphicFramePr>
        <p:xfrm>
          <a:off x="1269876" y="3573016"/>
          <a:ext cx="9145016" cy="588405"/>
        </p:xfrm>
        <a:graphic>
          <a:graphicData uri="http://schemas.openxmlformats.org/drawingml/2006/table">
            <a:tbl>
              <a:tblPr firstRow="1" firstCol="1">
                <a:tableStyleId>{912C8C85-51F0-491E-9774-3900AFEF0FD7}</a:tableStyleId>
              </a:tblPr>
              <a:tblGrid>
                <a:gridCol w="9145016">
                  <a:extLst>
                    <a:ext uri="{9D8B030D-6E8A-4147-A177-3AD203B41FA5}">
                      <a16:colId xmlns:a16="http://schemas.microsoft.com/office/drawing/2014/main" val="1091669772"/>
                    </a:ext>
                  </a:extLst>
                </a:gridCol>
              </a:tblGrid>
              <a:tr h="588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</a:rPr>
                        <a:t>W 2022 roku duża podwyżka dotknęła Aquapark „Fala”, gdzie w wyniku postępowania przetargowego cena za kWh gazu zwiększyła się z 0,07 zł/kWh (2021 rok) na 0,34 zł/kWh, co daje 5-krotny wzrost cen gazu (przy zużyciu ok. 2 400 000 kWh w 2022 r. koszty gazu wzrosły prawie o pół miliona złotych).</a:t>
                      </a:r>
                      <a:endParaRPr lang="pl-PL" sz="1200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2067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657754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9835" y="636859"/>
            <a:ext cx="8136904" cy="731837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pl-PL" sz="1800" b="1" cap="none" dirty="0">
                <a:solidFill>
                  <a:srgbClr val="FFFF00"/>
                </a:solidFill>
              </a:rPr>
              <a:t>Niepewność oraz wyzwania gospodarcze i energetyczne </a:t>
            </a:r>
            <a:endParaRPr lang="pl-PL" sz="1800" cap="none" dirty="0">
              <a:solidFill>
                <a:srgbClr val="FFFF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09835" y="1772816"/>
            <a:ext cx="9577065" cy="4221584"/>
          </a:xfrm>
        </p:spPr>
        <p:txBody>
          <a:bodyPr>
            <a:normAutofit/>
          </a:bodyPr>
          <a:lstStyle/>
          <a:p>
            <a:pPr algn="just"/>
            <a:r>
              <a:rPr lang="pl-PL" sz="1600" dirty="0">
                <a:solidFill>
                  <a:schemeClr val="bg1"/>
                </a:solidFill>
              </a:rPr>
              <a:t>W związku z tzw. „kryzysem energetycznym” Gmina musiała sprostać nowym zdaniom: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</a:rPr>
              <a:t> </a:t>
            </a:r>
            <a:r>
              <a:rPr lang="pl-PL" sz="1600" b="1" dirty="0">
                <a:solidFill>
                  <a:schemeClr val="bg1"/>
                </a:solidFill>
              </a:rPr>
              <a:t>DODATEK OSŁONOWY </a:t>
            </a:r>
            <a:r>
              <a:rPr lang="pl-PL" sz="1600" i="1" dirty="0">
                <a:solidFill>
                  <a:schemeClr val="bg1"/>
                </a:solidFill>
              </a:rPr>
              <a:t>(Ustawa  z dnia 17 grudnia 2021 r. o dodatku osłonowym)</a:t>
            </a:r>
            <a:endParaRPr lang="pl-PL" sz="1600" i="1" u="sng" dirty="0">
              <a:solidFill>
                <a:schemeClr val="bg1"/>
              </a:solidFill>
            </a:endParaRPr>
          </a:p>
          <a:p>
            <a:endParaRPr lang="pl-PL" sz="1600" dirty="0">
              <a:solidFill>
                <a:schemeClr val="bg1"/>
              </a:solidFill>
            </a:endParaRPr>
          </a:p>
          <a:p>
            <a:endParaRPr lang="pl-PL" sz="1600" dirty="0">
              <a:solidFill>
                <a:schemeClr val="bg1"/>
              </a:solidFill>
            </a:endParaRPr>
          </a:p>
          <a:p>
            <a:endParaRPr lang="pl-PL" sz="1600" dirty="0">
              <a:solidFill>
                <a:schemeClr val="bg1"/>
              </a:solidFill>
            </a:endParaRPr>
          </a:p>
          <a:p>
            <a:endParaRPr lang="pl-PL" sz="1600" dirty="0">
              <a:solidFill>
                <a:schemeClr val="bg1"/>
              </a:solidFill>
            </a:endParaRPr>
          </a:p>
          <a:p>
            <a:endParaRPr lang="pl-PL" sz="1600" dirty="0">
              <a:solidFill>
                <a:schemeClr val="bg1"/>
              </a:solidFill>
            </a:endParaRPr>
          </a:p>
          <a:p>
            <a:r>
              <a:rPr lang="pl-PL" sz="1600" b="1" dirty="0">
                <a:solidFill>
                  <a:schemeClr val="bg1"/>
                </a:solidFill>
              </a:rPr>
              <a:t>DODATEK WĘGLOWY </a:t>
            </a:r>
            <a:r>
              <a:rPr lang="pl-PL" sz="1600" i="1" dirty="0">
                <a:solidFill>
                  <a:schemeClr val="bg1"/>
                </a:solidFill>
              </a:rPr>
              <a:t>(Ustawa z dnia 5 sierpnia 2022 r. o dodatku węglowym)</a:t>
            </a:r>
          </a:p>
          <a:p>
            <a:endParaRPr lang="pl-PL" sz="1600" dirty="0">
              <a:solidFill>
                <a:schemeClr val="bg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574132" y="2581055"/>
          <a:ext cx="5253400" cy="1407859"/>
        </p:xfrm>
        <a:graphic>
          <a:graphicData uri="http://schemas.openxmlformats.org/drawingml/2006/table">
            <a:tbl>
              <a:tblPr bandCol="1">
                <a:tableStyleId>{C4B1156A-380E-4F78-BDF5-A606A8083BF9}</a:tableStyleId>
              </a:tblPr>
              <a:tblGrid>
                <a:gridCol w="262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03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50" dirty="0">
                          <a:effectLst/>
                        </a:rPr>
                        <a:t>Liczba gospodarstw domowych, które otrzymały dodatek osłonowy</a:t>
                      </a:r>
                      <a:endParaRPr lang="pl-PL" sz="1600" b="1" kern="150" dirty="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50" dirty="0">
                          <a:effectLst/>
                        </a:rPr>
                        <a:t>Kwota wypłaconych dodatków osłonowych</a:t>
                      </a:r>
                      <a:endParaRPr lang="pl-PL" sz="1600" b="1" kern="150" dirty="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7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50" dirty="0">
                          <a:effectLst/>
                        </a:rPr>
                        <a:t>812</a:t>
                      </a:r>
                      <a:endParaRPr lang="pl-PL" sz="1600" b="1" kern="150" dirty="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50" dirty="0">
                          <a:effectLst/>
                        </a:rPr>
                        <a:t>521 110,80 zł</a:t>
                      </a:r>
                      <a:endParaRPr lang="pl-PL" sz="1600" b="1" kern="150" dirty="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574132" y="4880150"/>
          <a:ext cx="5253400" cy="1488151"/>
        </p:xfrm>
        <a:graphic>
          <a:graphicData uri="http://schemas.openxmlformats.org/drawingml/2006/table">
            <a:tbl>
              <a:tblPr bandCol="1">
                <a:tableStyleId>{C4B1156A-380E-4F78-BDF5-A606A8083BF9}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9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8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50" dirty="0">
                          <a:solidFill>
                            <a:schemeClr val="bg1"/>
                          </a:solidFill>
                          <a:effectLst/>
                        </a:rPr>
                        <a:t>Liczba wszystkich pozytywnie rozpatrzonych wniosków o dodatek węglowy</a:t>
                      </a:r>
                      <a:endParaRPr lang="pl-PL" sz="1600" b="1" kern="1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50" dirty="0">
                          <a:solidFill>
                            <a:schemeClr val="bg1"/>
                          </a:solidFill>
                          <a:effectLst/>
                        </a:rPr>
                        <a:t>Kwota wydatkowana na dodatki węglowe</a:t>
                      </a:r>
                      <a:endParaRPr lang="pl-PL" sz="1600" b="1" kern="1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8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50" dirty="0">
                          <a:solidFill>
                            <a:schemeClr val="bg1"/>
                          </a:solidFill>
                          <a:effectLst/>
                        </a:rPr>
                        <a:t>1013</a:t>
                      </a:r>
                      <a:endParaRPr lang="pl-PL" sz="1600" b="1" kern="1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50" dirty="0">
                          <a:solidFill>
                            <a:schemeClr val="bg1"/>
                          </a:solidFill>
                          <a:effectLst/>
                        </a:rPr>
                        <a:t>3 039 000,00 zł</a:t>
                      </a:r>
                      <a:endParaRPr lang="pl-PL" sz="1600" b="1" kern="1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623" y="454668"/>
            <a:ext cx="493712" cy="81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ollier, dig, labor, miner, mining, rock, working icon - Download on ...">
            <a:extLst>
              <a:ext uri="{FF2B5EF4-FFF2-40B4-BE49-F238E27FC236}">
                <a16:creationId xmlns:a16="http://schemas.microsoft.com/office/drawing/2014/main" id="{EFE5F1DE-B54E-E63A-2204-6BB8BD02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242" y="4775142"/>
            <a:ext cx="1556791" cy="155679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eguro de Decesos y Vida – Grupo Surbroker Mediadores de Seguros">
            <a:extLst>
              <a:ext uri="{FF2B5EF4-FFF2-40B4-BE49-F238E27FC236}">
                <a16:creationId xmlns:a16="http://schemas.microsoft.com/office/drawing/2014/main" id="{08E39B6C-DCCC-B140-2961-A01558164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2" y="2554803"/>
            <a:ext cx="1556791" cy="134033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037517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01924" y="548679"/>
            <a:ext cx="7762017" cy="735767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pl-PL" sz="1800" b="1" cap="none" dirty="0">
                <a:solidFill>
                  <a:srgbClr val="FFFF00"/>
                </a:solidFill>
              </a:rPr>
              <a:t>Niepewność oraz wyzwania gospodarcze  i energetyczne </a:t>
            </a:r>
            <a:endParaRPr lang="pl-PL" sz="1800" cap="none" dirty="0">
              <a:solidFill>
                <a:srgbClr val="FFFF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16001" y="1537804"/>
            <a:ext cx="10882985" cy="4896544"/>
          </a:xfrm>
        </p:spPr>
        <p:txBody>
          <a:bodyPr>
            <a:normAutofit/>
          </a:bodyPr>
          <a:lstStyle/>
          <a:p>
            <a:pPr algn="just"/>
            <a:r>
              <a:rPr lang="pl-PL" sz="1600" b="1" dirty="0">
                <a:solidFill>
                  <a:schemeClr val="bg1"/>
                </a:solidFill>
              </a:rPr>
              <a:t>DODATEK ELEKTRYCZNY </a:t>
            </a:r>
            <a:r>
              <a:rPr lang="pl-PL" sz="1600" i="1" u="sng" dirty="0">
                <a:solidFill>
                  <a:schemeClr val="bg1"/>
                </a:solidFill>
              </a:rPr>
              <a:t>(</a:t>
            </a:r>
            <a:r>
              <a:rPr lang="pl-PL" sz="1600" i="1" dirty="0">
                <a:solidFill>
                  <a:schemeClr val="bg1"/>
                </a:solidFill>
              </a:rPr>
              <a:t>Ustawa z dnia 7 października 2022 r. o szczególnych rozwiązaniach służących ochronie odbiorców energii elektrycznej  w 2023 roku  w związku z sytuacją na rynku energii elektrycznej)</a:t>
            </a:r>
          </a:p>
          <a:p>
            <a:pPr algn="just"/>
            <a:endParaRPr lang="pl-PL" sz="1600" i="1" dirty="0">
              <a:solidFill>
                <a:schemeClr val="bg1"/>
              </a:solidFill>
            </a:endParaRPr>
          </a:p>
          <a:p>
            <a:pPr algn="just"/>
            <a:endParaRPr lang="pl-PL" sz="1600" i="1" dirty="0">
              <a:solidFill>
                <a:schemeClr val="bg1"/>
              </a:solidFill>
            </a:endParaRPr>
          </a:p>
          <a:p>
            <a:pPr algn="just"/>
            <a:endParaRPr lang="pl-PL" sz="1600" i="1" dirty="0">
              <a:solidFill>
                <a:schemeClr val="bg1"/>
              </a:solidFill>
            </a:endParaRPr>
          </a:p>
          <a:p>
            <a:pPr algn="just"/>
            <a:endParaRPr lang="pl-PL" sz="1600" i="1" dirty="0">
              <a:solidFill>
                <a:schemeClr val="bg1"/>
              </a:solidFill>
            </a:endParaRPr>
          </a:p>
          <a:p>
            <a:pPr algn="just"/>
            <a:endParaRPr lang="pl-PL" sz="1600" i="1" dirty="0">
              <a:solidFill>
                <a:schemeClr val="bg1"/>
              </a:solidFill>
            </a:endParaRPr>
          </a:p>
          <a:p>
            <a:pPr algn="just"/>
            <a:r>
              <a:rPr lang="pl-PL" sz="1600" b="1" dirty="0">
                <a:solidFill>
                  <a:schemeClr val="bg1"/>
                </a:solidFill>
              </a:rPr>
              <a:t>DODATEK DO INNYCH ŻRÓDEŁ CIEPŁA </a:t>
            </a:r>
            <a:r>
              <a:rPr lang="pl-PL" sz="1600" u="sng" dirty="0">
                <a:solidFill>
                  <a:schemeClr val="bg1"/>
                </a:solidFill>
              </a:rPr>
              <a:t>(</a:t>
            </a:r>
            <a:r>
              <a:rPr lang="pl-PL" sz="1500" i="1" dirty="0">
                <a:solidFill>
                  <a:schemeClr val="bg1"/>
                </a:solidFill>
              </a:rPr>
              <a:t>Ustawa z dnia 15 września 2022 r. o szczególnych rozwiązaniach w zakresie źródeł ciepła w związku z sytuacją na rynku paliw)</a:t>
            </a:r>
          </a:p>
          <a:p>
            <a:pPr algn="just"/>
            <a:endParaRPr lang="pl-PL" sz="1500" i="1" dirty="0">
              <a:solidFill>
                <a:schemeClr val="bg1"/>
              </a:solidFill>
            </a:endParaRPr>
          </a:p>
          <a:p>
            <a:pPr algn="just"/>
            <a:endParaRPr lang="pl-PL" sz="1600" i="1" dirty="0">
              <a:solidFill>
                <a:schemeClr val="bg1"/>
              </a:solidFill>
            </a:endParaRPr>
          </a:p>
          <a:p>
            <a:r>
              <a:rPr lang="pl-PL" sz="1600" i="1" u="sng" dirty="0">
                <a:solidFill>
                  <a:schemeClr val="bg1"/>
                </a:solidFill>
              </a:rPr>
              <a:t> </a:t>
            </a:r>
            <a:endParaRPr lang="pl-PL" sz="1600" dirty="0">
              <a:solidFill>
                <a:schemeClr val="bg1"/>
              </a:solidFill>
            </a:endParaRPr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158281"/>
              </p:ext>
            </p:extLst>
          </p:nvPr>
        </p:nvGraphicFramePr>
        <p:xfrm>
          <a:off x="3528978" y="2195628"/>
          <a:ext cx="7678001" cy="1820801"/>
        </p:xfrm>
        <a:graphic>
          <a:graphicData uri="http://schemas.openxmlformats.org/drawingml/2006/table">
            <a:tbl>
              <a:tblPr firstRow="1" firstCol="1">
                <a:tableStyleId>{8A107856-5554-42FB-B03E-39F5DBC370BA}</a:tableStyleId>
              </a:tblPr>
              <a:tblGrid>
                <a:gridCol w="2170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1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5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2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 dirty="0">
                          <a:effectLst/>
                        </a:rPr>
                        <a:t>Wysokość dodatku elektrycznego</a:t>
                      </a:r>
                      <a:endParaRPr lang="pl-PL" sz="1200" b="1" kern="150" dirty="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 dirty="0">
                          <a:effectLst/>
                        </a:rPr>
                        <a:t>Liczba złożonych wniosków o dodatek elektryczny do 31.12.2022 r.</a:t>
                      </a:r>
                      <a:endParaRPr lang="pl-PL" sz="1200" b="1" kern="150" dirty="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>
                          <a:effectLst/>
                        </a:rPr>
                        <a:t>Liczba pozytywnie rozstrzygniętych wniosków o wypłatę dodatku elektrycznego do 31.12.2022 r.</a:t>
                      </a:r>
                      <a:endParaRPr lang="pl-PL" sz="1200" b="1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3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>
                          <a:effectLst/>
                        </a:rPr>
                        <a:t>Kwota podstawowa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>
                          <a:effectLst/>
                        </a:rPr>
                        <a:t>(1000 zł)</a:t>
                      </a:r>
                      <a:endParaRPr lang="pl-PL" sz="1200" b="1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 dirty="0">
                          <a:effectLst/>
                        </a:rPr>
                        <a:t>17</a:t>
                      </a:r>
                      <a:endParaRPr lang="pl-PL" sz="1200" b="1" kern="150" dirty="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 dirty="0">
                          <a:effectLst/>
                        </a:rPr>
                        <a:t>8</a:t>
                      </a:r>
                      <a:endParaRPr lang="pl-PL" sz="1200" b="1" kern="150" dirty="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3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>
                          <a:effectLst/>
                        </a:rPr>
                        <a:t>Kwota podwyższona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>
                          <a:effectLst/>
                        </a:rPr>
                        <a:t>(1500 zł)</a:t>
                      </a:r>
                      <a:endParaRPr lang="pl-PL" sz="1200" b="1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 dirty="0">
                          <a:effectLst/>
                        </a:rPr>
                        <a:t>35</a:t>
                      </a:r>
                      <a:endParaRPr lang="pl-PL" sz="1200" b="1" kern="150" dirty="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>
                          <a:effectLst/>
                        </a:rPr>
                        <a:t>12</a:t>
                      </a:r>
                      <a:endParaRPr lang="pl-PL" sz="1200" b="1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1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50" dirty="0">
                          <a:effectLst/>
                        </a:rPr>
                        <a:t>RAZEM</a:t>
                      </a:r>
                      <a:endParaRPr lang="pl-PL" sz="1400" b="1" kern="150" dirty="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50" dirty="0">
                          <a:effectLst/>
                        </a:rPr>
                        <a:t>52</a:t>
                      </a:r>
                      <a:endParaRPr lang="pl-PL" sz="1400" b="1" kern="150" dirty="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50" dirty="0">
                          <a:effectLst/>
                        </a:rPr>
                        <a:t>20</a:t>
                      </a:r>
                      <a:endParaRPr lang="pl-PL" sz="1400" b="1" kern="150" dirty="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721993"/>
              </p:ext>
            </p:extLst>
          </p:nvPr>
        </p:nvGraphicFramePr>
        <p:xfrm>
          <a:off x="3528977" y="4491222"/>
          <a:ext cx="7678001" cy="2268316"/>
        </p:xfrm>
        <a:graphic>
          <a:graphicData uri="http://schemas.openxmlformats.org/drawingml/2006/table">
            <a:tbl>
              <a:tblPr firstRow="1" firstCol="1">
                <a:tableStyleId>{69CF1AB2-1976-4502-BF36-3FF5EA218861}</a:tableStyleId>
              </a:tblPr>
              <a:tblGrid>
                <a:gridCol w="220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2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 dirty="0">
                          <a:solidFill>
                            <a:schemeClr val="bg1"/>
                          </a:solidFill>
                          <a:effectLst/>
                        </a:rPr>
                        <a:t>Surowiec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 dirty="0">
                          <a:solidFill>
                            <a:schemeClr val="bg1"/>
                          </a:solidFill>
                          <a:effectLst/>
                        </a:rPr>
                        <a:t>opałowy</a:t>
                      </a:r>
                      <a:endParaRPr lang="pl-PL" sz="1200" b="1" kern="1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 dirty="0">
                          <a:solidFill>
                            <a:schemeClr val="bg1"/>
                          </a:solidFill>
                          <a:effectLst/>
                        </a:rPr>
                        <a:t>Liczba wypłaconych dodatków dla gospodarstw domowych</a:t>
                      </a:r>
                      <a:endParaRPr lang="pl-PL" sz="1200" b="1" kern="1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>
                          <a:solidFill>
                            <a:schemeClr val="bg1"/>
                          </a:solidFill>
                          <a:effectLst/>
                        </a:rPr>
                        <a:t>Kwota wydatkowana na wypłatę dodatków dla gospodarstw domowych</a:t>
                      </a:r>
                      <a:endParaRPr lang="pl-PL" sz="1200" b="1" kern="15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>
                          <a:solidFill>
                            <a:schemeClr val="bg1"/>
                          </a:solidFill>
                          <a:effectLst/>
                        </a:rPr>
                        <a:t>Pellet drzewny lub inny rodzaj biomasy</a:t>
                      </a:r>
                      <a:endParaRPr lang="pl-PL" sz="1200" b="1" kern="15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 dirty="0">
                          <a:solidFill>
                            <a:schemeClr val="bg1"/>
                          </a:solidFill>
                          <a:effectLst/>
                        </a:rPr>
                        <a:t>75</a:t>
                      </a:r>
                      <a:endParaRPr lang="pl-PL" sz="1200" b="1" kern="1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 dirty="0">
                          <a:solidFill>
                            <a:schemeClr val="bg1"/>
                          </a:solidFill>
                          <a:effectLst/>
                        </a:rPr>
                        <a:t>225000</a:t>
                      </a:r>
                      <a:endParaRPr lang="pl-PL" sz="1200" b="1" kern="1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0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>
                          <a:solidFill>
                            <a:schemeClr val="bg1"/>
                          </a:solidFill>
                          <a:effectLst/>
                        </a:rPr>
                        <a:t>Drewno kawałkowe</a:t>
                      </a:r>
                      <a:endParaRPr lang="pl-PL" sz="1200" b="1" kern="15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 dirty="0">
                          <a:solidFill>
                            <a:schemeClr val="bg1"/>
                          </a:solidFill>
                          <a:effectLst/>
                        </a:rPr>
                        <a:t>284</a:t>
                      </a:r>
                      <a:endParaRPr lang="pl-PL" sz="1200" b="1" kern="1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 dirty="0">
                          <a:solidFill>
                            <a:schemeClr val="bg1"/>
                          </a:solidFill>
                          <a:effectLst/>
                        </a:rPr>
                        <a:t>284000</a:t>
                      </a:r>
                      <a:endParaRPr lang="pl-PL" sz="1200" b="1" kern="1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0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>
                          <a:solidFill>
                            <a:schemeClr val="bg1"/>
                          </a:solidFill>
                          <a:effectLst/>
                        </a:rPr>
                        <a:t>Skroplony gaz LPG</a:t>
                      </a:r>
                      <a:endParaRPr lang="pl-PL" sz="1200" b="1" kern="15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 dirty="0">
                          <a:solidFill>
                            <a:schemeClr val="bg1"/>
                          </a:solidFill>
                          <a:effectLst/>
                        </a:rPr>
                        <a:t>48</a:t>
                      </a:r>
                      <a:endParaRPr lang="pl-PL" sz="1200" b="1" kern="1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>
                          <a:solidFill>
                            <a:schemeClr val="bg1"/>
                          </a:solidFill>
                          <a:effectLst/>
                        </a:rPr>
                        <a:t>24000</a:t>
                      </a:r>
                      <a:endParaRPr lang="pl-PL" sz="1200" b="1" kern="15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0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>
                          <a:solidFill>
                            <a:schemeClr val="bg1"/>
                          </a:solidFill>
                          <a:effectLst/>
                        </a:rPr>
                        <a:t>Kocioł olejowy</a:t>
                      </a:r>
                      <a:endParaRPr lang="pl-PL" sz="1200" b="1" kern="15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 dirty="0">
                          <a:solidFill>
                            <a:schemeClr val="bg1"/>
                          </a:solidFill>
                          <a:effectLst/>
                        </a:rPr>
                        <a:t>54</a:t>
                      </a:r>
                      <a:endParaRPr lang="pl-PL" sz="1200" b="1" kern="1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50">
                          <a:solidFill>
                            <a:schemeClr val="bg1"/>
                          </a:solidFill>
                          <a:effectLst/>
                        </a:rPr>
                        <a:t>108000</a:t>
                      </a:r>
                      <a:endParaRPr lang="pl-PL" sz="1200" b="1" kern="15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0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50" dirty="0">
                          <a:solidFill>
                            <a:schemeClr val="bg1"/>
                          </a:solidFill>
                          <a:effectLst/>
                        </a:rPr>
                        <a:t>RAZEM</a:t>
                      </a:r>
                      <a:endParaRPr lang="pl-PL" sz="1400" b="1" kern="1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50" dirty="0">
                          <a:solidFill>
                            <a:schemeClr val="bg1"/>
                          </a:solidFill>
                          <a:effectLst/>
                        </a:rPr>
                        <a:t>461</a:t>
                      </a:r>
                      <a:endParaRPr lang="pl-PL" sz="1400" b="1" kern="1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50" dirty="0">
                          <a:solidFill>
                            <a:schemeClr val="bg1"/>
                          </a:solidFill>
                          <a:effectLst/>
                        </a:rPr>
                        <a:t>641000</a:t>
                      </a:r>
                      <a:endParaRPr lang="pl-PL" sz="1400" b="1" kern="1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837" y="369430"/>
            <a:ext cx="576064" cy="85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Watson-Glaser Critical Thinking Appraisal III">
            <a:extLst>
              <a:ext uri="{FF2B5EF4-FFF2-40B4-BE49-F238E27FC236}">
                <a16:creationId xmlns:a16="http://schemas.microsoft.com/office/drawing/2014/main" id="{3E94234D-ECA4-0BB4-4296-C106CB674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75" y="2337232"/>
            <a:ext cx="2221196" cy="15072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GC Snair &amp; Son - Home | Facebook">
            <a:extLst>
              <a:ext uri="{FF2B5EF4-FFF2-40B4-BE49-F238E27FC236}">
                <a16:creationId xmlns:a16="http://schemas.microsoft.com/office/drawing/2014/main" id="{171B629D-7179-B4E3-3B77-1BA6976D0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4" y="4695376"/>
            <a:ext cx="1885950" cy="18859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516545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1884" y="420706"/>
            <a:ext cx="7389436" cy="630312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pl-PL" sz="1800" b="1" cap="none" dirty="0">
                <a:solidFill>
                  <a:srgbClr val="FFFF00"/>
                </a:solidFill>
              </a:rPr>
              <a:t>Strategia Rozwoju Gminy Nieporęt na lata 2022 - 2030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1804" y="1319855"/>
            <a:ext cx="8568952" cy="457449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pl-PL" sz="6400" b="1" dirty="0">
                <a:solidFill>
                  <a:schemeClr val="bg1"/>
                </a:solidFill>
              </a:rPr>
              <a:t>W grudniu 2021 roku rozpoczęły się prace nad stworzeniem Strategii Rozwoju Gminy Nieporęt na lata 2022-2030. </a:t>
            </a:r>
          </a:p>
          <a:p>
            <a:pPr algn="just"/>
            <a:r>
              <a:rPr lang="pl-PL" sz="6400" b="1" dirty="0">
                <a:solidFill>
                  <a:schemeClr val="bg1"/>
                </a:solidFill>
              </a:rPr>
              <a:t>W 2022 roku realizowane zostały następujące etapy prac:</a:t>
            </a:r>
          </a:p>
          <a:p>
            <a:pPr algn="just"/>
            <a:r>
              <a:rPr lang="pl-PL" sz="6400" b="1" dirty="0">
                <a:solidFill>
                  <a:schemeClr val="bg1"/>
                </a:solidFill>
              </a:rPr>
              <a:t>- opracowana została diagnoza sytuacji społecznej, gospodarczej i przestrzennej gminy, przygotowanej na potrzeby strategii;</a:t>
            </a:r>
          </a:p>
          <a:p>
            <a:pPr algn="just"/>
            <a:r>
              <a:rPr lang="pl-PL" sz="6400" b="1" dirty="0">
                <a:solidFill>
                  <a:schemeClr val="bg1"/>
                </a:solidFill>
              </a:rPr>
              <a:t>- przeprowadzone zostało badanie ankietowe online wśród mieszkańców gminy, którego zadaniem miało być odzwierciedlenie rzeczywistych potrzeb mieszkańców dotyczących rozwoju gminy);</a:t>
            </a:r>
          </a:p>
          <a:p>
            <a:pPr algn="just"/>
            <a:r>
              <a:rPr lang="pl-PL" sz="6400" b="1" dirty="0">
                <a:solidFill>
                  <a:schemeClr val="bg1"/>
                </a:solidFill>
              </a:rPr>
              <a:t>- w dniu 20.06.2022 r. w Urzędzie Gminy odbyło się spotkanie warsztatowe                                 z mieszkańcami gminy oraz przedstawicielami różnych grup aktywności publicznej; </a:t>
            </a:r>
          </a:p>
          <a:p>
            <a:pPr algn="just"/>
            <a:r>
              <a:rPr lang="pl-PL" sz="6400" b="1" dirty="0">
                <a:solidFill>
                  <a:schemeClr val="bg1"/>
                </a:solidFill>
              </a:rPr>
              <a:t>- opracowany został projekt dokumentu pn. „Strategii Rozwoju Gminy Nieporęt na lata 2022-2030”;</a:t>
            </a:r>
          </a:p>
          <a:p>
            <a:pPr algn="just"/>
            <a:r>
              <a:rPr lang="pl-PL" sz="6400" b="1" dirty="0">
                <a:solidFill>
                  <a:schemeClr val="bg1"/>
                </a:solidFill>
              </a:rPr>
              <a:t>- w trzecim kwartale 2022 r. przeprowadzone zostały pierwsze konsultacje dokumentu poprzez zbieranie uwag i opinii z wykorzystaniem formularza konsultacyjnego dostępnego na stronie internetowej gminy. </a:t>
            </a:r>
          </a:p>
          <a:p>
            <a:pPr algn="just"/>
            <a:r>
              <a:rPr lang="pl-PL" sz="6400" b="1" dirty="0">
                <a:solidFill>
                  <a:schemeClr val="bg1"/>
                </a:solidFill>
              </a:rPr>
              <a:t>- po zakończeniu etapu konsultacyjnego, wdrożony został proces uzgodnień                            z sąsiednimi gminami, Wodami Polskimi, Regionalną Dyrekcją Ochrony Środowiska oraz Mazowieckim Wojewódzkim Inspektorem Sanitarnym. Projekt dokumentu przedłożono także do zaopiniowania Zarządowi Województwa Mazowieckiego.</a:t>
            </a:r>
          </a:p>
          <a:p>
            <a:pPr algn="just"/>
            <a:r>
              <a:rPr lang="pl-PL" sz="6400" b="1" dirty="0">
                <a:solidFill>
                  <a:schemeClr val="bg1"/>
                </a:solidFill>
              </a:rPr>
              <a:t>Aktualnie dokument zakończył już ścieżkę uzgodnień, konsultacji i opiniowania. Etapem kończącym jest przedłożenie projektu dokumentu Radzie Gminy Nieporęt,   w celu jego uchwalenia.</a:t>
            </a:r>
          </a:p>
          <a:p>
            <a:endParaRPr lang="pl-PL" sz="4800" b="1" dirty="0">
              <a:solidFill>
                <a:schemeClr val="bg1"/>
              </a:solidFill>
            </a:endParaRPr>
          </a:p>
          <a:p>
            <a:endParaRPr lang="pl-PL" dirty="0"/>
          </a:p>
          <a:p>
            <a:r>
              <a:rPr lang="pl-PL" dirty="0"/>
              <a:t>                                                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796" y="268620"/>
            <a:ext cx="576064" cy="100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Linkar Formacion y Experiencia, reto del Sistema Maduro de ...">
            <a:extLst>
              <a:ext uri="{FF2B5EF4-FFF2-40B4-BE49-F238E27FC236}">
                <a16:creationId xmlns:a16="http://schemas.microsoft.com/office/drawing/2014/main" id="{9280E090-895B-7D1C-A166-7B652C6C5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3501008"/>
            <a:ext cx="3810000" cy="315948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4116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wój: poziomy 1"/>
          <p:cNvSpPr/>
          <p:nvPr/>
        </p:nvSpPr>
        <p:spPr>
          <a:xfrm>
            <a:off x="1917948" y="457815"/>
            <a:ext cx="7469166" cy="490776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pl-PL" b="1" dirty="0">
                <a:solidFill>
                  <a:srgbClr val="FFFF00"/>
                </a:solidFill>
                <a:latin typeface="+mj-lt"/>
              </a:rPr>
              <a:t>Demografia w Gminie Nieporęt 2022 rok</a:t>
            </a:r>
          </a:p>
        </p:txBody>
      </p:sp>
      <p:sp>
        <p:nvSpPr>
          <p:cNvPr id="4" name="Prostokąt 3"/>
          <p:cNvSpPr/>
          <p:nvPr/>
        </p:nvSpPr>
        <p:spPr>
          <a:xfrm>
            <a:off x="837828" y="1298549"/>
            <a:ext cx="10873208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chemeClr val="bg1"/>
                </a:solidFill>
              </a:rPr>
              <a:t>Zgodnie z danymi zamieszczonymi w Banku Danych Lokalnych GUS według stanu na dzień 30.06.2022 r.</a:t>
            </a:r>
            <a:r>
              <a:rPr lang="pl-PL" i="1" dirty="0">
                <a:solidFill>
                  <a:schemeClr val="bg1"/>
                </a:solidFill>
              </a:rPr>
              <a:t> </a:t>
            </a:r>
            <a:r>
              <a:rPr lang="pl-PL" i="1" u="sng" dirty="0">
                <a:solidFill>
                  <a:schemeClr val="bg1"/>
                </a:solidFill>
              </a:rPr>
              <a:t>w Gminie Nieporęt zamieszkiwało 16 946</a:t>
            </a:r>
            <a:r>
              <a:rPr lang="pl-PL" i="1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pl-PL" dirty="0">
                <a:solidFill>
                  <a:schemeClr val="bg1"/>
                </a:solidFill>
              </a:rPr>
              <a:t>Zgodnie z danymi zawartymi w rejestrze wyborców według stanu na dzień 31.12.2022 r. </a:t>
            </a:r>
            <a:r>
              <a:rPr lang="pl-PL" u="sng" dirty="0">
                <a:solidFill>
                  <a:schemeClr val="bg1"/>
                </a:solidFill>
              </a:rPr>
              <a:t>w Gminie Nieporęt zamieszkiwało   15 116 osób</a:t>
            </a:r>
            <a:r>
              <a:rPr lang="pl-PL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pl-PL" sz="32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♀</a:t>
            </a:r>
            <a:r>
              <a:rPr lang="pl-PL" sz="2000" b="1" u="sng" dirty="0">
                <a:solidFill>
                  <a:schemeClr val="bg1"/>
                </a:solidFill>
              </a:rPr>
              <a:t> </a:t>
            </a:r>
            <a:r>
              <a:rPr lang="pl-PL" u="sng" dirty="0">
                <a:solidFill>
                  <a:schemeClr val="bg1"/>
                </a:solidFill>
              </a:rPr>
              <a:t>liczba kobiet zwiększyła się o  1,37%, </a:t>
            </a:r>
            <a:r>
              <a:rPr lang="pl-PL" sz="32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♂</a:t>
            </a:r>
            <a:r>
              <a:rPr lang="pl-PL" u="sng" dirty="0">
                <a:solidFill>
                  <a:schemeClr val="bg1"/>
                </a:solidFill>
              </a:rPr>
              <a:t> liczba mężczyzn zwiększyła się o 1,95 %</a:t>
            </a:r>
            <a:r>
              <a:rPr lang="pl-PL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pl-PL" dirty="0">
              <a:solidFill>
                <a:schemeClr val="bg1"/>
              </a:solidFill>
            </a:endParaRPr>
          </a:p>
          <a:p>
            <a:pPr algn="just"/>
            <a:r>
              <a:rPr lang="pl-PL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Przyrost naturalny w Gminie Nieporęt za 2022 rok jest ujemny</a:t>
            </a:r>
            <a:r>
              <a:rPr lang="pl-PL" dirty="0">
                <a:solidFill>
                  <a:srgbClr val="009900"/>
                </a:solidFill>
              </a:rPr>
              <a:t>: </a:t>
            </a:r>
          </a:p>
          <a:p>
            <a:pPr algn="just"/>
            <a:r>
              <a:rPr lang="pl-PL" dirty="0">
                <a:solidFill>
                  <a:schemeClr val="bg1"/>
                </a:solidFill>
              </a:rPr>
              <a:t>- liczby zarejestrowanych urodzeń 118 (w 2021 r. – 133, w 2020 r. – 129, w 2019 r. – 121); </a:t>
            </a:r>
          </a:p>
          <a:p>
            <a:pPr algn="just"/>
            <a:r>
              <a:rPr lang="pl-PL" dirty="0">
                <a:solidFill>
                  <a:schemeClr val="bg1"/>
                </a:solidFill>
              </a:rPr>
              <a:t>- liczby zarejestrowanych zgonów 136 (w 2021 r. -162, w 2020 r. – 148 ,w 2019 r. – 115); </a:t>
            </a:r>
          </a:p>
          <a:p>
            <a:pPr marL="285750" indent="-285750" algn="just">
              <a:buFontTx/>
              <a:buChar char="-"/>
            </a:pPr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			</a:t>
            </a:r>
          </a:p>
          <a:p>
            <a:r>
              <a:rPr lang="pl-PL" dirty="0">
                <a:solidFill>
                  <a:schemeClr val="bg1"/>
                </a:solidFill>
              </a:rPr>
              <a:t>			W Urzędzie Stanu Cywilnego w Nieporęcie w 2022 roku zostało zarejestrowanych</a:t>
            </a:r>
          </a:p>
          <a:p>
            <a:r>
              <a:rPr lang="pl-PL" dirty="0">
                <a:solidFill>
                  <a:schemeClr val="bg1"/>
                </a:solidFill>
              </a:rPr>
              <a:t>			117 związków małżeńskich (w tym śluby cywilne i śluby konkordatowe). </a:t>
            </a:r>
          </a:p>
          <a:p>
            <a:r>
              <a:rPr lang="pl-PL" dirty="0">
                <a:solidFill>
                  <a:schemeClr val="bg1"/>
                </a:solidFill>
              </a:rPr>
              <a:t>			Poza lokalem Urzędu Stanu Cywilnego w Nieporęcie odbyło się w 2022 rok </a:t>
            </a:r>
          </a:p>
          <a:p>
            <a:r>
              <a:rPr lang="pl-PL" dirty="0">
                <a:solidFill>
                  <a:schemeClr val="bg1"/>
                </a:solidFill>
              </a:rPr>
              <a:t>			43 uroczystości zawarcia małżeństwa, podczas których strony złożyły przysięgę 				małżeńską przed urzędnikiem stanu cywilnego. </a:t>
            </a:r>
          </a:p>
          <a:p>
            <a:pPr algn="just"/>
            <a:endParaRPr lang="pl-PL" dirty="0">
              <a:solidFill>
                <a:schemeClr val="bg1"/>
              </a:solidFill>
            </a:endParaRPr>
          </a:p>
          <a:p>
            <a:pPr algn="just"/>
            <a:endParaRPr lang="pl-PL" dirty="0">
              <a:solidFill>
                <a:schemeClr val="bg1"/>
              </a:solidFill>
            </a:endParaRPr>
          </a:p>
          <a:p>
            <a:pPr algn="just"/>
            <a:endParaRPr lang="pl-PL" sz="1500" dirty="0"/>
          </a:p>
        </p:txBody>
      </p:sp>
      <p:pic>
        <p:nvPicPr>
          <p:cNvPr id="5" name="Symbol zastępczy obraz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39" t="-1350" r="-10366" b="-487"/>
          <a:stretch/>
        </p:blipFill>
        <p:spPr>
          <a:xfrm>
            <a:off x="10270877" y="337133"/>
            <a:ext cx="491712" cy="732139"/>
          </a:xfrm>
          <a:prstGeom prst="rect">
            <a:avLst/>
          </a:prstGeom>
        </p:spPr>
      </p:pic>
      <p:pic>
        <p:nvPicPr>
          <p:cNvPr id="10242" name="Picture 2" descr="Versicherungen mietvertrag: Standesamt rede persönlich vorlage">
            <a:extLst>
              <a:ext uri="{FF2B5EF4-FFF2-40B4-BE49-F238E27FC236}">
                <a16:creationId xmlns:a16="http://schemas.microsoft.com/office/drawing/2014/main" id="{5EAE8996-7DA7-104C-0FE0-C4D4D4CD3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54" y="4149080"/>
            <a:ext cx="1905000" cy="2324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18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wój: poziomy 1"/>
          <p:cNvSpPr/>
          <p:nvPr/>
        </p:nvSpPr>
        <p:spPr>
          <a:xfrm>
            <a:off x="1845940" y="381329"/>
            <a:ext cx="7416824" cy="490776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pl-PL" b="1" dirty="0">
                <a:solidFill>
                  <a:srgbClr val="FFFF00"/>
                </a:solidFill>
                <a:latin typeface="+mj-lt"/>
              </a:rPr>
              <a:t>Programy zdrowotne  w Gminie Nieporęt 2022 roku</a:t>
            </a:r>
          </a:p>
        </p:txBody>
      </p:sp>
      <p:sp>
        <p:nvSpPr>
          <p:cNvPr id="4" name="Prostokąt 3"/>
          <p:cNvSpPr/>
          <p:nvPr/>
        </p:nvSpPr>
        <p:spPr>
          <a:xfrm>
            <a:off x="765820" y="1437049"/>
            <a:ext cx="1094521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>
                <a:solidFill>
                  <a:schemeClr val="bg1"/>
                </a:solidFill>
              </a:rPr>
              <a:t>W 2022 roku kontynuowana była realizacja gminnych programów z zakresu polityki zdrowotnej:</a:t>
            </a:r>
          </a:p>
          <a:p>
            <a:pPr algn="just"/>
            <a:endParaRPr lang="pl-PL" sz="1600" dirty="0">
              <a:solidFill>
                <a:schemeClr val="bg1"/>
              </a:solidFill>
            </a:endParaRPr>
          </a:p>
          <a:p>
            <a:pPr algn="just"/>
            <a:endParaRPr lang="pl-PL" sz="1600" dirty="0">
              <a:solidFill>
                <a:schemeClr val="bg1"/>
              </a:solidFill>
            </a:endParaRPr>
          </a:p>
          <a:p>
            <a:pPr algn="just"/>
            <a:r>
              <a:rPr lang="pl-PL" sz="1600" b="1" dirty="0">
                <a:solidFill>
                  <a:schemeClr val="bg1"/>
                </a:solidFill>
              </a:rPr>
              <a:t>					„Program polityki zdrowotnej w zakresie rehabilitacji leczniczej mieszkańców Gminy 					Nieporęt na lata 2022-2024”.</a:t>
            </a:r>
            <a:r>
              <a:rPr lang="pl-PL" sz="1600" dirty="0">
                <a:solidFill>
                  <a:schemeClr val="bg1"/>
                </a:solidFill>
              </a:rPr>
              <a:t> (Uchwała Nr XLVIII/130/2022 z dn. 25.11.2021 r.)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</a:rPr>
              <a:t>					Program realizował wyłoniony w drodze konkursu podmiot leczniczy - Centrum 						</a:t>
            </a:r>
            <a:r>
              <a:rPr lang="pl-PL" sz="1600" dirty="0" err="1">
                <a:solidFill>
                  <a:schemeClr val="bg1"/>
                </a:solidFill>
              </a:rPr>
              <a:t>Medyczn</a:t>
            </a:r>
            <a:r>
              <a:rPr lang="pl-PL" sz="1600" dirty="0">
                <a:solidFill>
                  <a:schemeClr val="bg1"/>
                </a:solidFill>
              </a:rPr>
              <a:t>	e Nieporęt Sp. z o.o., 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</a:rPr>
              <a:t>					- wysokość dotacji - 100.000,00 zł. 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</a:rPr>
              <a:t>					- ilość osób objętych Programem – 100 osób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</a:rPr>
              <a:t>					- liczba wykonanych zabiegów rehabilitacyjnych - 3950.</a:t>
            </a:r>
          </a:p>
          <a:p>
            <a:pPr algn="just"/>
            <a:endParaRPr lang="pl-PL" sz="1600" dirty="0">
              <a:solidFill>
                <a:schemeClr val="bg1"/>
              </a:solidFill>
            </a:endParaRPr>
          </a:p>
          <a:p>
            <a:pPr algn="just"/>
            <a:endParaRPr lang="pl-PL" sz="1600" dirty="0">
              <a:solidFill>
                <a:schemeClr val="bg1"/>
              </a:solidFill>
            </a:endParaRPr>
          </a:p>
          <a:p>
            <a:pPr algn="just"/>
            <a:r>
              <a:rPr lang="pl-PL" sz="1600" b="1" dirty="0">
                <a:solidFill>
                  <a:schemeClr val="bg1"/>
                </a:solidFill>
              </a:rPr>
              <a:t>					„Program polityki zdrowotnej w zakresie szczepień ochronnych przeciwko 	</a:t>
            </a:r>
          </a:p>
          <a:p>
            <a:pPr algn="just"/>
            <a:r>
              <a:rPr lang="pl-PL" sz="1600" b="1" dirty="0">
                <a:solidFill>
                  <a:schemeClr val="bg1"/>
                </a:solidFill>
              </a:rPr>
              <a:t>					grypie dla osób w wieku 55 lat i powyżej, zamieszkałych na 	terenie Gminy Nieporęt</a:t>
            </a:r>
          </a:p>
          <a:p>
            <a:pPr algn="just"/>
            <a:r>
              <a:rPr lang="pl-PL" sz="1600" b="1" dirty="0">
                <a:solidFill>
                  <a:schemeClr val="bg1"/>
                </a:solidFill>
              </a:rPr>
              <a:t>					na lata 2020-2022”.</a:t>
            </a:r>
            <a:r>
              <a:rPr lang="pl-PL" sz="1600" dirty="0">
                <a:solidFill>
                  <a:schemeClr val="bg1"/>
                </a:solidFill>
              </a:rPr>
              <a:t> (Uchwała Nr XXVII/63/2020 z dn.25.06.20r., zm. Uchwała Nr 							XXXVIII/47/2021 z dn. 27.05.21 r.)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</a:rPr>
              <a:t>					Program realizował wyłoniony w drodze konkursu podmiot leczniczy – Centrum 						Medyczne Nieporęt Sp. z o.o., 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</a:rPr>
              <a:t>					- wysokość dotacji - 20.000,00 zł,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</a:rPr>
              <a:t>					- ilość osób objętych Programem – 333 osoby.</a:t>
            </a:r>
            <a:endParaRPr lang="pl-PL" sz="1600" b="1" dirty="0">
              <a:solidFill>
                <a:schemeClr val="bg1"/>
              </a:solidFill>
            </a:endParaRPr>
          </a:p>
          <a:p>
            <a:endParaRPr lang="pl-PL" sz="1500" b="1" dirty="0"/>
          </a:p>
          <a:p>
            <a:endParaRPr lang="pl-PL" sz="1500" dirty="0"/>
          </a:p>
        </p:txBody>
      </p:sp>
      <p:pic>
        <p:nvPicPr>
          <p:cNvPr id="5" name="Symbol zastępczy obraz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39" t="-1350" r="-10366" b="-487"/>
          <a:stretch/>
        </p:blipFill>
        <p:spPr>
          <a:xfrm>
            <a:off x="10054853" y="198740"/>
            <a:ext cx="576064" cy="857736"/>
          </a:xfrm>
          <a:prstGeom prst="rect">
            <a:avLst/>
          </a:prstGeom>
        </p:spPr>
      </p:pic>
      <p:pic>
        <p:nvPicPr>
          <p:cNvPr id="11266" name="Picture 2" descr="Medical Services in Phnom Penh , Cambodia - Lovely Nature">
            <a:extLst>
              <a:ext uri="{FF2B5EF4-FFF2-40B4-BE49-F238E27FC236}">
                <a16:creationId xmlns:a16="http://schemas.microsoft.com/office/drawing/2014/main" id="{A8ACFCBC-8B41-C4E3-8659-35B924C51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1674">
            <a:off x="-48947" y="2698077"/>
            <a:ext cx="3141115" cy="226686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95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53852" y="4220623"/>
            <a:ext cx="9996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chemeClr val="bg1"/>
                </a:solidFill>
              </a:rPr>
              <a:t>W 2022 r. Gmina Nieporęt otrzymała tytuł Propagatora Szczepień Przeciw Grypie i COVID-19 Ogólnopolskiego Programu Zwalczania Grypy w ramach konkursu, którego celem była aktywizacja jednostek samorządu terytorialnego w zakresie realizacji programów zdrowotnych oraz popularyzacja samorządowych programów zdrowotnych w dziedzinie profilaktyki grypy. W województwie mazowieckiem tytuł ten nadano jedynie dwóm gminom, w tym Gminie Nieporęt.</a:t>
            </a:r>
          </a:p>
        </p:txBody>
      </p:sp>
      <p:pic>
        <p:nvPicPr>
          <p:cNvPr id="4" name="Symbol zastępczy obraz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39" t="-1350" r="-10366" b="-487"/>
          <a:stretch/>
        </p:blipFill>
        <p:spPr>
          <a:xfrm>
            <a:off x="9830674" y="482096"/>
            <a:ext cx="538570" cy="80190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52" y="1386243"/>
            <a:ext cx="5721075" cy="2499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Zwój: poziomy 6"/>
          <p:cNvSpPr/>
          <p:nvPr/>
        </p:nvSpPr>
        <p:spPr>
          <a:xfrm>
            <a:off x="1845940" y="571781"/>
            <a:ext cx="7488832" cy="490776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pl-PL" b="1" dirty="0">
                <a:solidFill>
                  <a:srgbClr val="FFFF00"/>
                </a:solidFill>
                <a:latin typeface="+mj-lt"/>
              </a:rPr>
              <a:t>Programy zdrowotne  w Gminie Nieporęt 2022 roku</a:t>
            </a:r>
          </a:p>
        </p:txBody>
      </p:sp>
    </p:spTree>
    <p:extLst>
      <p:ext uri="{BB962C8B-B14F-4D97-AF65-F5344CB8AC3E}">
        <p14:creationId xmlns:p14="http://schemas.microsoft.com/office/powerpoint/2010/main" val="3035719081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wój: poziomy 1"/>
          <p:cNvSpPr/>
          <p:nvPr/>
        </p:nvSpPr>
        <p:spPr>
          <a:xfrm>
            <a:off x="2638028" y="668382"/>
            <a:ext cx="6912768" cy="490776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pl-PL" b="1" dirty="0">
                <a:solidFill>
                  <a:srgbClr val="FFFF00"/>
                </a:solidFill>
                <a:latin typeface="+mj-lt"/>
              </a:rPr>
              <a:t>Zakup świadczeń zdrowotnych  2022 rok</a:t>
            </a:r>
          </a:p>
        </p:txBody>
      </p:sp>
      <p:sp>
        <p:nvSpPr>
          <p:cNvPr id="4" name="Prostokąt 3"/>
          <p:cNvSpPr/>
          <p:nvPr/>
        </p:nvSpPr>
        <p:spPr>
          <a:xfrm>
            <a:off x="621804" y="1628800"/>
            <a:ext cx="11017224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b="1" dirty="0">
                <a:solidFill>
                  <a:schemeClr val="bg1"/>
                </a:solidFill>
              </a:rPr>
              <a:t>			</a:t>
            </a:r>
            <a:r>
              <a:rPr lang="pl-PL" dirty="0">
                <a:solidFill>
                  <a:schemeClr val="bg1"/>
                </a:solidFill>
              </a:rPr>
              <a:t>Pomoc finansowa Powiatowi Legionowskiemu –  dofinansowanie kosztów 						funkcjonowania specjalistycznych ambulatoryjnych świadczeń gwarantowanych 				opieki zdrowotnej w zakresie chirurgii ogólnej oraz chirurgii urazowo-ortopedycznej </a:t>
            </a:r>
          </a:p>
          <a:p>
            <a:pPr algn="just"/>
            <a:r>
              <a:rPr lang="pl-PL" dirty="0">
                <a:solidFill>
                  <a:schemeClr val="bg1"/>
                </a:solidFill>
              </a:rPr>
              <a:t>			udział Gminy Nieporęt wyniosła 82 452,50 złotych, </a:t>
            </a:r>
          </a:p>
          <a:p>
            <a:pPr algn="just"/>
            <a:r>
              <a:rPr lang="pl-PL" dirty="0">
                <a:solidFill>
                  <a:schemeClr val="bg1"/>
                </a:solidFill>
              </a:rPr>
              <a:t>			z ambulatorium chirurgicznego skorzystało 357 mieszkańców Gminy Nieporęt. </a:t>
            </a:r>
          </a:p>
          <a:p>
            <a:pPr algn="just"/>
            <a:r>
              <a:rPr lang="pl-PL" dirty="0">
                <a:solidFill>
                  <a:schemeClr val="bg1"/>
                </a:solidFill>
              </a:rPr>
              <a:t> </a:t>
            </a:r>
          </a:p>
          <a:p>
            <a:pPr algn="just"/>
            <a:endParaRPr lang="pl-PL" dirty="0">
              <a:solidFill>
                <a:schemeClr val="bg1"/>
              </a:solidFill>
            </a:endParaRPr>
          </a:p>
          <a:p>
            <a:pPr algn="just"/>
            <a:endParaRPr lang="pl-PL" dirty="0">
              <a:solidFill>
                <a:schemeClr val="bg1"/>
              </a:solidFill>
            </a:endParaRPr>
          </a:p>
          <a:p>
            <a:pPr lvl="3" algn="just"/>
            <a:endParaRPr lang="pl-PL" dirty="0">
              <a:solidFill>
                <a:schemeClr val="bg1"/>
              </a:solidFill>
            </a:endParaRPr>
          </a:p>
          <a:p>
            <a:pPr lvl="3" algn="just"/>
            <a:r>
              <a:rPr lang="pl-PL" dirty="0">
                <a:solidFill>
                  <a:schemeClr val="bg1"/>
                </a:solidFill>
              </a:rPr>
              <a:t>Pomoc finansowa Powiatowi Nowodworskiemu – dofinansowanie kosztów majątkowych związanych z zakupem aparatu KTG na potrzeby badań chorych na COVID-19 ciężarnych pacjentek Oddziału Ginekologiczno-Położniczego przekształcanego w oddział </a:t>
            </a:r>
            <a:r>
              <a:rPr lang="pl-PL" dirty="0" err="1">
                <a:solidFill>
                  <a:schemeClr val="bg1"/>
                </a:solidFill>
              </a:rPr>
              <a:t>covidowy</a:t>
            </a:r>
            <a:r>
              <a:rPr lang="pl-PL" dirty="0">
                <a:solidFill>
                  <a:schemeClr val="bg1"/>
                </a:solidFill>
              </a:rPr>
              <a:t>  w związku z przeciwdziałaniem COVID-19                    w Nowodworskim Centrum Medycznym, które hospitalizuje mieszkańców Gminy Nieporęt.</a:t>
            </a:r>
          </a:p>
          <a:p>
            <a:pPr algn="just"/>
            <a:r>
              <a:rPr lang="pl-PL" dirty="0">
                <a:solidFill>
                  <a:schemeClr val="bg1"/>
                </a:solidFill>
              </a:rPr>
              <a:t>			kwota dotacji wyniosła 30.000,00 złotych, </a:t>
            </a:r>
          </a:p>
          <a:p>
            <a:pPr algn="just"/>
            <a:r>
              <a:rPr lang="pl-PL" dirty="0">
                <a:solidFill>
                  <a:schemeClr val="bg1"/>
                </a:solidFill>
              </a:rPr>
              <a:t>			hospitalizowano 154 mieszkańców Gminy Nieporęt.</a:t>
            </a:r>
          </a:p>
          <a:p>
            <a:endParaRPr lang="pl-PL" dirty="0"/>
          </a:p>
          <a:p>
            <a:pPr algn="just"/>
            <a:endParaRPr lang="pl-PL" sz="1500" dirty="0"/>
          </a:p>
        </p:txBody>
      </p:sp>
      <p:pic>
        <p:nvPicPr>
          <p:cNvPr id="5" name="Symbol zastępczy obraz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39" t="-1350" r="-10366" b="-487"/>
          <a:stretch/>
        </p:blipFill>
        <p:spPr>
          <a:xfrm>
            <a:off x="10054852" y="456218"/>
            <a:ext cx="648072" cy="96495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8" y="1412776"/>
            <a:ext cx="1800200" cy="2070230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7" y="4238225"/>
            <a:ext cx="1944501" cy="1944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443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4034" y="1340768"/>
            <a:ext cx="10882985" cy="465363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pl-PL" sz="6400" dirty="0">
                <a:solidFill>
                  <a:schemeClr val="bg1"/>
                </a:solidFill>
              </a:rPr>
              <a:t>Uwzględniając w szczególności regionalną mapę potrzeb zdrowotnych, priorytety dla regionalnej polityki zdrowotnej oraz stan dostępności do świadczeń opieki zdrowotnej na terenie Gminy Nieporęt w celu zaspokajania potrzeb wspólnoty samorządowej w zakresie ochrony zdrowia, Gmina Nieporęt sfinansowała dla mieszkańców Gminy Nieporęt świadczenia zdrowotne, których realizatorem był podmiot leczniczy - Centrum Medyczne Nieporęt Sp. z o. o.:</a:t>
            </a:r>
          </a:p>
          <a:p>
            <a:pPr algn="just"/>
            <a:r>
              <a:rPr lang="pl-PL" sz="6400" dirty="0">
                <a:solidFill>
                  <a:schemeClr val="bg1"/>
                </a:solidFill>
              </a:rPr>
              <a:t>- </a:t>
            </a:r>
            <a:r>
              <a:rPr lang="pl-PL" sz="6400" b="1" dirty="0">
                <a:solidFill>
                  <a:schemeClr val="bg1"/>
                </a:solidFill>
              </a:rPr>
              <a:t>w zakresie rehabilitacji leczniczej </a:t>
            </a:r>
            <a:r>
              <a:rPr lang="pl-PL" sz="6400" dirty="0">
                <a:solidFill>
                  <a:schemeClr val="bg1"/>
                </a:solidFill>
              </a:rPr>
              <a:t>- lekarską ambulatoryjną opiekę rehabilitacyjną (wizyty lekarskie), badania USG, RTG i laboratoryjne. W ramach umowy udzielono 1 102 wizyt lekarskich. Całkowity koszt realizacji umowy wyniósł 132.585 zł.</a:t>
            </a:r>
          </a:p>
          <a:p>
            <a:pPr algn="just"/>
            <a:r>
              <a:rPr lang="pl-PL" sz="6400" dirty="0">
                <a:solidFill>
                  <a:schemeClr val="bg1"/>
                </a:solidFill>
              </a:rPr>
              <a:t>- </a:t>
            </a:r>
            <a:r>
              <a:rPr lang="pl-PL" sz="6400" b="1" dirty="0">
                <a:solidFill>
                  <a:schemeClr val="bg1"/>
                </a:solidFill>
              </a:rPr>
              <a:t>w zakresie diabetologii </a:t>
            </a:r>
            <a:r>
              <a:rPr lang="pl-PL" sz="6400" dirty="0">
                <a:solidFill>
                  <a:schemeClr val="bg1"/>
                </a:solidFill>
              </a:rPr>
              <a:t>- lekarską ambulatoryjną opiekę diabetologiczną (wizyty lekarskie, badania laboratoryjne, diagnostyka radiologiczne i ultrasonograficzna). W ramach umowy udzielono 270 wizyt lekarskich oraz 454 świadczeń laboratoryjnych. Całkowity koszt realizacji umowy wyniósł 38.445,00 zł.</a:t>
            </a:r>
          </a:p>
          <a:p>
            <a:pPr algn="just"/>
            <a:r>
              <a:rPr lang="pl-PL" sz="6400" dirty="0">
                <a:solidFill>
                  <a:schemeClr val="bg1"/>
                </a:solidFill>
              </a:rPr>
              <a:t>- </a:t>
            </a:r>
            <a:r>
              <a:rPr lang="pl-PL" sz="6400" b="1" dirty="0">
                <a:solidFill>
                  <a:schemeClr val="bg1"/>
                </a:solidFill>
              </a:rPr>
              <a:t>w zakresie rehabilitacji leczniczej po przebytym zachorowaniu na COVID-19 </a:t>
            </a:r>
            <a:r>
              <a:rPr lang="pl-PL" sz="6400" dirty="0">
                <a:solidFill>
                  <a:schemeClr val="bg1"/>
                </a:solidFill>
              </a:rPr>
              <a:t>z powikłaniami obejmującymi narządu ruchu; koszt realizacji świadczeń - 120.500,00 zł, w tym kwota 80.500,00 zł pochodziła z nagrody                     w Konkursie „Rosnąca Odporność” za wysoki poziom </a:t>
            </a:r>
            <a:r>
              <a:rPr lang="pl-PL" sz="6400" dirty="0" err="1">
                <a:solidFill>
                  <a:schemeClr val="bg1"/>
                </a:solidFill>
              </a:rPr>
              <a:t>wyszczepienia</a:t>
            </a:r>
            <a:r>
              <a:rPr lang="pl-PL" sz="6400" dirty="0">
                <a:solidFill>
                  <a:schemeClr val="bg1"/>
                </a:solidFill>
              </a:rPr>
              <a:t> (Narodowy Program Szczepień przeciw COVID-19). Zrealizowano 1 822 zabiegi fizjoterapeutyczne.</a:t>
            </a:r>
          </a:p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828" y="264231"/>
            <a:ext cx="648072" cy="96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wój: poziomy 5">
            <a:extLst>
              <a:ext uri="{FF2B5EF4-FFF2-40B4-BE49-F238E27FC236}">
                <a16:creationId xmlns:a16="http://schemas.microsoft.com/office/drawing/2014/main" id="{4404537E-6044-A455-2B68-D836F3790248}"/>
              </a:ext>
            </a:extLst>
          </p:cNvPr>
          <p:cNvSpPr/>
          <p:nvPr/>
        </p:nvSpPr>
        <p:spPr>
          <a:xfrm>
            <a:off x="2494012" y="618212"/>
            <a:ext cx="6768752" cy="490776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pl-PL" b="1" dirty="0">
                <a:solidFill>
                  <a:srgbClr val="FFFF00"/>
                </a:solidFill>
                <a:latin typeface="+mj-lt"/>
              </a:rPr>
              <a:t>Zakup świadczeń zdrowotnych  w 2022 rok</a:t>
            </a:r>
          </a:p>
        </p:txBody>
      </p:sp>
      <p:pic>
        <p:nvPicPr>
          <p:cNvPr id="12290" name="Picture 2" descr="Centrum Medyczne Nieporęt. Zakończono modernizację części ...">
            <a:extLst>
              <a:ext uri="{FF2B5EF4-FFF2-40B4-BE49-F238E27FC236}">
                <a16:creationId xmlns:a16="http://schemas.microsoft.com/office/drawing/2014/main" id="{4FB82B27-15AD-B147-3574-FD4CA7FF4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460" y="4653136"/>
            <a:ext cx="4344005" cy="208823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553622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05780" y="1067717"/>
            <a:ext cx="10801200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600" dirty="0">
              <a:solidFill>
                <a:schemeClr val="bg1"/>
              </a:solidFill>
            </a:endParaRPr>
          </a:p>
          <a:p>
            <a:pPr algn="just"/>
            <a:r>
              <a:rPr lang="pl-PL" b="1" dirty="0">
                <a:solidFill>
                  <a:srgbClr val="FF0000"/>
                </a:solidFill>
              </a:rPr>
              <a:t>Publiczne placówki oświatowe: 6 szkół, 4 przedszkola. </a:t>
            </a:r>
          </a:p>
          <a:p>
            <a:pPr lvl="0" algn="just"/>
            <a:endParaRPr lang="pl-PL" b="1" dirty="0">
              <a:solidFill>
                <a:schemeClr val="bg1"/>
              </a:solidFill>
            </a:endParaRPr>
          </a:p>
          <a:p>
            <a:pPr algn="just"/>
            <a:r>
              <a:rPr lang="pl-PL" dirty="0">
                <a:solidFill>
                  <a:schemeClr val="bg1"/>
                </a:solidFill>
              </a:rPr>
              <a:t>Sieć publicznych placówek oświatowych uzupełniają funkcjonujące na terenie Gminy,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0070C0"/>
                </a:solidFill>
              </a:rPr>
              <a:t>przedszkola niepubliczne – 8 placówek</a:t>
            </a:r>
            <a:r>
              <a:rPr lang="pl-PL" dirty="0">
                <a:solidFill>
                  <a:schemeClr val="bg1"/>
                </a:solidFill>
              </a:rPr>
              <a:t>.</a:t>
            </a:r>
            <a:endParaRPr lang="pl-PL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0070C0"/>
                </a:solidFill>
              </a:rPr>
              <a:t>niepubliczna szkoła podstawowa – Modelowa Szkoła</a:t>
            </a:r>
            <a:r>
              <a:rPr lang="pl-PL" dirty="0">
                <a:solidFill>
                  <a:schemeClr val="bg1"/>
                </a:solidFill>
              </a:rPr>
              <a:t>, </a:t>
            </a:r>
          </a:p>
          <a:p>
            <a:pPr algn="just"/>
            <a:r>
              <a:rPr lang="pl-PL" dirty="0">
                <a:solidFill>
                  <a:schemeClr val="bg1"/>
                </a:solidFill>
              </a:rPr>
              <a:t>     w której uczą się uczniowie na poziomach wszystkich klas, </a:t>
            </a:r>
          </a:p>
          <a:p>
            <a:pPr algn="just"/>
            <a:r>
              <a:rPr lang="pl-PL" dirty="0">
                <a:solidFill>
                  <a:schemeClr val="bg1"/>
                </a:solidFill>
              </a:rPr>
              <a:t>     zarówno w systemie stacjonarnym, jak i w nauczaniu domowym. </a:t>
            </a:r>
          </a:p>
          <a:p>
            <a:pPr algn="just"/>
            <a:r>
              <a:rPr lang="pl-PL" dirty="0">
                <a:solidFill>
                  <a:schemeClr val="bg1"/>
                </a:solidFill>
              </a:rPr>
              <a:t>     Liczba uczniów w szkole – 102 (stan na 1 grudnia 2022 r.)</a:t>
            </a:r>
          </a:p>
          <a:p>
            <a:pPr algn="just"/>
            <a:r>
              <a:rPr lang="pl-PL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pl-PL" b="1" dirty="0">
                <a:solidFill>
                  <a:srgbClr val="CC0099"/>
                </a:solidFill>
              </a:rPr>
              <a:t>Liceum Ogólnokształcące im. Stanisława Lema w Stanisławowie Pierwszym</a:t>
            </a:r>
            <a:r>
              <a:rPr lang="pl-PL" b="1" dirty="0">
                <a:solidFill>
                  <a:schemeClr val="bg1"/>
                </a:solidFill>
              </a:rPr>
              <a:t>, </a:t>
            </a:r>
          </a:p>
          <a:p>
            <a:pPr algn="just"/>
            <a:r>
              <a:rPr lang="pl-PL" b="1" dirty="0">
                <a:solidFill>
                  <a:schemeClr val="bg1"/>
                </a:solidFill>
              </a:rPr>
              <a:t>W roku szkolnym 2021/2022 funkcjonowało w szkole 5 klas: dwie klasy trzecie (profile: ekonomiczno-bankowy i europejsko-prawny), dwie klasy drugie (profile: humanistyczno-społeczny i matematyczno-biologiczny oraz jedna klasa pierwsza o profilu europejskim. </a:t>
            </a:r>
          </a:p>
          <a:p>
            <a:pPr algn="just"/>
            <a:endParaRPr lang="pl-PL" b="1" dirty="0">
              <a:solidFill>
                <a:schemeClr val="bg1"/>
              </a:solidFill>
            </a:endParaRPr>
          </a:p>
          <a:p>
            <a:pPr algn="just"/>
            <a:r>
              <a:rPr lang="pl-PL" b="1" dirty="0">
                <a:solidFill>
                  <a:schemeClr val="bg1"/>
                </a:solidFill>
              </a:rPr>
              <a:t>1 września 2022 r. naukę w liceum rozpoczęli uczniowie klas pierwszych                  </a:t>
            </a:r>
          </a:p>
          <a:p>
            <a:pPr algn="just"/>
            <a:r>
              <a:rPr lang="pl-PL" b="1" dirty="0">
                <a:solidFill>
                  <a:schemeClr val="bg1"/>
                </a:solidFill>
              </a:rPr>
              <a:t>o profilach: dziennikarskim i matematyczno-geograficzno-angielskim </a:t>
            </a:r>
          </a:p>
          <a:p>
            <a:pPr algn="just"/>
            <a:r>
              <a:rPr lang="pl-PL" b="1" dirty="0">
                <a:solidFill>
                  <a:schemeClr val="bg1"/>
                </a:solidFill>
              </a:rPr>
              <a:t>W roku szkolnym 2022/2023 funkcjonuje w szkole </a:t>
            </a:r>
            <a:r>
              <a:rPr lang="pl-PL" b="1" dirty="0">
                <a:solidFill>
                  <a:schemeClr val="bg1"/>
                </a:solidFill>
                <a:highlight>
                  <a:srgbClr val="FFFF00"/>
                </a:highlight>
              </a:rPr>
              <a:t>7 klas</a:t>
            </a:r>
            <a:r>
              <a:rPr lang="pl-PL" b="1" dirty="0">
                <a:solidFill>
                  <a:schemeClr val="bg1"/>
                </a:solidFill>
              </a:rPr>
              <a:t>, </a:t>
            </a:r>
          </a:p>
          <a:p>
            <a:pPr algn="just"/>
            <a:r>
              <a:rPr lang="pl-PL" b="1" dirty="0">
                <a:solidFill>
                  <a:schemeClr val="bg1"/>
                </a:solidFill>
              </a:rPr>
              <a:t>do których uczęszcza łącznie </a:t>
            </a:r>
            <a:r>
              <a:rPr lang="pl-PL" b="1" dirty="0">
                <a:solidFill>
                  <a:schemeClr val="bg1"/>
                </a:solidFill>
                <a:highlight>
                  <a:srgbClr val="FFFF00"/>
                </a:highlight>
              </a:rPr>
              <a:t>162 uczniów </a:t>
            </a:r>
          </a:p>
          <a:p>
            <a:pPr algn="just"/>
            <a:r>
              <a:rPr lang="pl-PL" dirty="0">
                <a:solidFill>
                  <a:schemeClr val="bg1"/>
                </a:solidFill>
              </a:rPr>
              <a:t>(</a:t>
            </a:r>
            <a:r>
              <a:rPr lang="pl-PL" i="1" dirty="0">
                <a:solidFill>
                  <a:schemeClr val="bg1"/>
                </a:solidFill>
              </a:rPr>
              <a:t>stan na 31 grudnia 2022 r.)</a:t>
            </a:r>
            <a:endParaRPr lang="pl-PL" dirty="0">
              <a:solidFill>
                <a:schemeClr val="bg1"/>
              </a:solidFill>
            </a:endParaRPr>
          </a:p>
          <a:p>
            <a:endParaRPr lang="pl-PL" dirty="0"/>
          </a:p>
          <a:p>
            <a:pPr algn="just"/>
            <a:endParaRPr lang="pl-PL" sz="1500" dirty="0"/>
          </a:p>
        </p:txBody>
      </p:sp>
      <p:pic>
        <p:nvPicPr>
          <p:cNvPr id="5" name="Symbol zastępczy obraz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39" t="-1350" r="-10366" b="-487"/>
          <a:stretch/>
        </p:blipFill>
        <p:spPr>
          <a:xfrm>
            <a:off x="10270877" y="445336"/>
            <a:ext cx="668612" cy="995536"/>
          </a:xfrm>
          <a:prstGeom prst="rect">
            <a:avLst/>
          </a:prstGeom>
        </p:spPr>
      </p:pic>
      <p:sp>
        <p:nvSpPr>
          <p:cNvPr id="3" name="Zwój: poziomy 2">
            <a:extLst>
              <a:ext uri="{FF2B5EF4-FFF2-40B4-BE49-F238E27FC236}">
                <a16:creationId xmlns:a16="http://schemas.microsoft.com/office/drawing/2014/main" id="{9CB89E7B-8C68-21CC-4A4F-FB09C8BB1CA0}"/>
              </a:ext>
            </a:extLst>
          </p:cNvPr>
          <p:cNvSpPr/>
          <p:nvPr/>
        </p:nvSpPr>
        <p:spPr>
          <a:xfrm>
            <a:off x="1917948" y="704523"/>
            <a:ext cx="7416824" cy="477163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FFFF00"/>
                </a:solidFill>
              </a:rPr>
              <a:t>Oświata w Gminie Nieporęt w 2022 roku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2050" name="Picture 2" descr="She Walks Into School Each Morning as I Hold My Breath - Her View From Home">
            <a:extLst>
              <a:ext uri="{FF2B5EF4-FFF2-40B4-BE49-F238E27FC236}">
                <a16:creationId xmlns:a16="http://schemas.microsoft.com/office/drawing/2014/main" id="{A97CD264-24BE-F981-8DED-792CC2FCF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2204864"/>
            <a:ext cx="10452277" cy="4536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987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21804" y="606052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8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44652" y="1340768"/>
            <a:ext cx="105343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</p:txBody>
      </p:sp>
      <p:pic>
        <p:nvPicPr>
          <p:cNvPr id="5" name="Symbol zastępczy obraz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39" t="-1350" r="-10366" b="-487"/>
          <a:stretch/>
        </p:blipFill>
        <p:spPr>
          <a:xfrm>
            <a:off x="9565353" y="289674"/>
            <a:ext cx="491712" cy="732139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744652" y="1196752"/>
            <a:ext cx="108223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RAPORT O STANIE GMINY NIEPORĘT ZA 2022 ROK</a:t>
            </a:r>
            <a:r>
              <a:rPr lang="pl-PL" sz="1600" kern="0" dirty="0">
                <a:solidFill>
                  <a:prstClr val="black"/>
                </a:solidFill>
              </a:rPr>
              <a:t> – 5. Raport o stanie Gminy Nieporęt</a:t>
            </a:r>
            <a:r>
              <a:rPr kumimoji="0" lang="pl-PL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kern="0" dirty="0">
                <a:solidFill>
                  <a:prstClr val="black"/>
                </a:solidFill>
              </a:rPr>
              <a:t>p</a:t>
            </a:r>
            <a:r>
              <a:rPr lang="pl-PL" sz="1400" kern="0" noProof="0" dirty="0">
                <a:solidFill>
                  <a:prstClr val="black"/>
                </a:solidFill>
              </a:rPr>
              <a:t>odstawa prawna</a:t>
            </a: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art. 28aa ustawy z dnia 8 marca 1990 r.</a:t>
            </a:r>
            <a:r>
              <a:rPr kumimoji="0" lang="pl-PL" sz="1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 samorządzie gminnym</a:t>
            </a:r>
            <a:r>
              <a:rPr lang="pl-PL" sz="1400" kern="0" dirty="0">
                <a:solidFill>
                  <a:prstClr val="black"/>
                </a:solidFill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Raport obejmuje podsumowanie działalności </a:t>
            </a:r>
            <a:r>
              <a:rPr lang="pl-PL" sz="1400" kern="0" noProof="0" dirty="0">
                <a:solidFill>
                  <a:prstClr val="black"/>
                </a:solidFill>
              </a:rPr>
              <a:t>W</a:t>
            </a: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ójta Gminy Nieporęt</a:t>
            </a:r>
            <a:r>
              <a:rPr kumimoji="0" lang="pl-PL" sz="1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 2022</a:t>
            </a:r>
            <a:r>
              <a:rPr kumimoji="0" lang="pl-PL" sz="1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roku,</a:t>
            </a:r>
            <a:r>
              <a:rPr kumimoji="0" lang="pl-PL" sz="1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 szczególności realizację polityk, programów i strategii, uchwał rady gminy.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</a:t>
            </a:r>
            <a:r>
              <a:rPr lang="pl-PL" sz="1400" kern="0" noProof="0" dirty="0" err="1">
                <a:solidFill>
                  <a:schemeClr val="bg1"/>
                </a:solidFill>
              </a:rPr>
              <a:t>p</a:t>
            </a:r>
            <a:r>
              <a:rPr lang="pl-PL" sz="1400" kern="0" dirty="0" err="1">
                <a:solidFill>
                  <a:schemeClr val="bg1"/>
                </a:solidFill>
              </a:rPr>
              <a:t>racowany</a:t>
            </a:r>
            <a:r>
              <a:rPr lang="pl-PL" sz="1400" kern="0" dirty="0">
                <a:solidFill>
                  <a:schemeClr val="bg1"/>
                </a:solidFill>
              </a:rPr>
              <a:t> na podstawie:</a:t>
            </a:r>
          </a:p>
          <a:p>
            <a:pPr marL="285750" lvl="0" indent="-285750" defTabSz="914400">
              <a:buFont typeface="Wingdings" panose="05000000000000000000" pitchFamily="2" charset="2"/>
              <a:buChar char="Ø"/>
              <a:defRPr/>
            </a:pPr>
            <a:r>
              <a:rPr lang="pl-PL" sz="1400" kern="0" dirty="0">
                <a:solidFill>
                  <a:schemeClr val="bg1"/>
                </a:solidFill>
              </a:rPr>
              <a:t>Strategii Rozwoju Gminy Nieporęt na lata 2015-2025, </a:t>
            </a:r>
          </a:p>
          <a:p>
            <a:pPr marL="285750" lvl="0" indent="-285750" defTabSz="914400">
              <a:buFont typeface="Wingdings" panose="05000000000000000000" pitchFamily="2" charset="2"/>
              <a:buChar char="Ø"/>
              <a:defRPr/>
            </a:pPr>
            <a:r>
              <a:rPr lang="pl-PL" sz="1400" kern="0" dirty="0">
                <a:solidFill>
                  <a:schemeClr val="bg1"/>
                </a:solidFill>
              </a:rPr>
              <a:t>sprawozdań jednostek organizacyjnych, </a:t>
            </a:r>
          </a:p>
          <a:p>
            <a:pPr marL="285750" lvl="0" indent="-285750" defTabSz="914400">
              <a:buFont typeface="Wingdings" panose="05000000000000000000" pitchFamily="2" charset="2"/>
              <a:buChar char="Ø"/>
              <a:defRPr/>
            </a:pPr>
            <a:r>
              <a:rPr lang="pl-PL" sz="1400" kern="0" dirty="0">
                <a:solidFill>
                  <a:schemeClr val="bg1"/>
                </a:solidFill>
              </a:rPr>
              <a:t>informacji zamieszczanych na </a:t>
            </a:r>
            <a:r>
              <a:rPr lang="pl-PL" sz="1400" kern="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www.nieporet.pl</a:t>
            </a:r>
            <a:r>
              <a:rPr lang="pl-PL" sz="1400" kern="0" dirty="0">
                <a:solidFill>
                  <a:srgbClr val="002060"/>
                </a:solidFill>
              </a:rPr>
              <a:t>,</a:t>
            </a:r>
            <a:endParaRPr lang="pl-PL" sz="1400" kern="0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285750" lvl="0" indent="-285750" defTabSz="914400">
              <a:buFont typeface="Wingdings" panose="05000000000000000000" pitchFamily="2" charset="2"/>
              <a:buChar char="Ø"/>
              <a:defRPr/>
            </a:pPr>
            <a:r>
              <a:rPr lang="pl-PL" sz="1400" kern="0" dirty="0">
                <a:solidFill>
                  <a:schemeClr val="bg1"/>
                </a:solidFill>
              </a:rPr>
              <a:t>Biuletynie Informacji Publicznej Gminy Nieporęt,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 następujących obszarach działalności Gminy: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mienie komunalne,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oświata,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zagospodarowanie przestrzenne,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gospodarka odpadami i ochrona środowiska,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zdrowie i pomoc społeczna,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sport, kultura fizyczna i rekreacja,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kultura i dziedzictwo narodowe,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komunikacja,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infrastruktura,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współpraca z organizacjami pozarządowymi,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bezpieczeństwo.</a:t>
            </a:r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D1D95A55-6706-5B53-FDFE-890443D77E67}"/>
              </a:ext>
            </a:extLst>
          </p:cNvPr>
          <p:cNvSpPr txBox="1">
            <a:spLocks/>
          </p:cNvSpPr>
          <p:nvPr/>
        </p:nvSpPr>
        <p:spPr>
          <a:xfrm>
            <a:off x="1530289" y="364877"/>
            <a:ext cx="7354415" cy="655638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664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999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727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799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199790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2587" indent="-171399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1999650" indent="-171399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3846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0908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7971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5034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pl-PL" sz="1800" b="1" dirty="0">
                <a:solidFill>
                  <a:srgbClr val="FFFF00"/>
                </a:solidFill>
              </a:rPr>
              <a:t>RAPORT o stanie Gminy Nieporęt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1026" name="Picture 2" descr="سامانه کارگزینی آنلاین - رزومه چیست و چگونه می توان یک رزومه عالی نوشت ...">
            <a:extLst>
              <a:ext uri="{FF2B5EF4-FFF2-40B4-BE49-F238E27FC236}">
                <a16:creationId xmlns:a16="http://schemas.microsoft.com/office/drawing/2014/main" id="{B27B9E55-E624-A617-E65C-D1B9FF1B0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583" y="2348881"/>
            <a:ext cx="6608242" cy="447995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yfra 5 pięć piątka żarówki LED (styl retro) | Cyfry">
            <a:extLst>
              <a:ext uri="{FF2B5EF4-FFF2-40B4-BE49-F238E27FC236}">
                <a16:creationId xmlns:a16="http://schemas.microsoft.com/office/drawing/2014/main" id="{DE599282-1D37-28AC-89ED-AFDCF4C60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034" y="2782947"/>
            <a:ext cx="652278" cy="101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70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wój: poziomy 1"/>
          <p:cNvSpPr/>
          <p:nvPr/>
        </p:nvSpPr>
        <p:spPr>
          <a:xfrm>
            <a:off x="1845940" y="471535"/>
            <a:ext cx="7128792" cy="490776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pl-PL" b="1" dirty="0">
                <a:solidFill>
                  <a:srgbClr val="FFFF00"/>
                </a:solidFill>
                <a:latin typeface="+mj-lt"/>
              </a:rPr>
              <a:t>Placówki publiczne w gminie </a:t>
            </a:r>
            <a:r>
              <a:rPr lang="pl-PL" b="1" dirty="0" err="1">
                <a:solidFill>
                  <a:srgbClr val="FFFF00"/>
                </a:solidFill>
                <a:latin typeface="+mj-lt"/>
              </a:rPr>
              <a:t>nieporęt</a:t>
            </a:r>
            <a:r>
              <a:rPr lang="pl-PL" b="1" dirty="0">
                <a:solidFill>
                  <a:srgbClr val="FFFF00"/>
                </a:solidFill>
                <a:latin typeface="+mj-lt"/>
              </a:rPr>
              <a:t> w 2022 roku</a:t>
            </a:r>
          </a:p>
        </p:txBody>
      </p:sp>
      <p:sp>
        <p:nvSpPr>
          <p:cNvPr id="4" name="Prostokąt 3"/>
          <p:cNvSpPr/>
          <p:nvPr/>
        </p:nvSpPr>
        <p:spPr>
          <a:xfrm>
            <a:off x="405780" y="1628800"/>
            <a:ext cx="108012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dirty="0"/>
          </a:p>
          <a:p>
            <a:pPr lvl="0"/>
            <a:endParaRPr lang="pl-PL" dirty="0"/>
          </a:p>
          <a:p>
            <a:pPr algn="just"/>
            <a:endParaRPr lang="pl-PL" sz="1500" dirty="0"/>
          </a:p>
        </p:txBody>
      </p:sp>
      <p:pic>
        <p:nvPicPr>
          <p:cNvPr id="5" name="Symbol zastępczy obraz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39" t="-1350" r="-10366" b="-487"/>
          <a:stretch/>
        </p:blipFill>
        <p:spPr>
          <a:xfrm>
            <a:off x="9838828" y="218646"/>
            <a:ext cx="677903" cy="1009370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029244"/>
              </p:ext>
            </p:extLst>
          </p:nvPr>
        </p:nvGraphicFramePr>
        <p:xfrm>
          <a:off x="981845" y="1717431"/>
          <a:ext cx="10297144" cy="38757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7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647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Gminne Przedszkola</a:t>
                      </a:r>
                      <a:endParaRPr lang="pl-PL" sz="14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kern="150" dirty="0">
                          <a:solidFill>
                            <a:schemeClr val="bg1"/>
                          </a:solidFill>
                          <a:effectLst/>
                        </a:rPr>
                        <a:t>liczba gminnych przedszkoli</a:t>
                      </a:r>
                      <a:endParaRPr lang="pl-PL" sz="1400" b="1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b="1" kern="15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pl-PL" sz="1400" b="1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16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liczba nauczycieli*</a:t>
                      </a:r>
                      <a:endParaRPr lang="pl-PL" sz="14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NSimSun" panose="02010609030101010101" pitchFamily="49" charset="-122"/>
                          <a:cs typeface="Lucida Sans"/>
                        </a:rPr>
                        <a:t>35</a:t>
                      </a:r>
                    </a:p>
                  </a:txBody>
                  <a:tcPr marL="30567" marR="30567" marT="30567" marB="3056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1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liczba pracowników administracyjno- obsługowych*</a:t>
                      </a:r>
                      <a:endParaRPr lang="pl-PL" sz="14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pl-PL" sz="14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16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liczba przedszkolaków</a:t>
                      </a:r>
                      <a:endParaRPr lang="pl-PL" sz="1400" b="1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b="1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329</a:t>
                      </a:r>
                      <a:endParaRPr lang="pl-PL" sz="1400" b="1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16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liczba oddziałów przedszkolnych</a:t>
                      </a:r>
                      <a:endParaRPr lang="pl-PL" sz="14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pl-PL" sz="14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20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średnia liczba dzieci przypadająca na 1 oddział</a:t>
                      </a:r>
                      <a:endParaRPr lang="pl-PL" sz="14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21,9</a:t>
                      </a:r>
                      <a:endParaRPr lang="pl-PL" sz="14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161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Szkoły podstawowe prowadzone przez Gminę Nieporęt</a:t>
                      </a:r>
                      <a:endParaRPr lang="pl-PL" sz="14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liczba gminnych szkół podstawowych</a:t>
                      </a:r>
                      <a:endParaRPr lang="pl-PL" sz="1400" b="1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b="1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pl-PL" sz="1400" b="1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4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liczba nauczycieli w szkołach podstawowych**</a:t>
                      </a:r>
                      <a:endParaRPr lang="pl-PL" sz="14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267</a:t>
                      </a:r>
                      <a:endParaRPr lang="pl-PL" sz="14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39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liczba pracowników administracyjno- obsługowych w szkołach**</a:t>
                      </a:r>
                      <a:endParaRPr lang="pl-PL" sz="14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56</a:t>
                      </a:r>
                      <a:endParaRPr lang="pl-PL" sz="14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6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liczba uczniów</a:t>
                      </a:r>
                      <a:endParaRPr lang="pl-PL" sz="1400" b="1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b="1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1839</a:t>
                      </a:r>
                      <a:endParaRPr lang="pl-PL" sz="1400" b="1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104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liczba oddziałów szkolnych,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 tym sportowych:</a:t>
                      </a:r>
                      <a:endParaRPr lang="pl-PL" sz="14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NSimSun" panose="02010609030101010101" pitchFamily="49" charset="-122"/>
                          <a:cs typeface="Lucida Sans"/>
                        </a:rPr>
                        <a:t>18</a:t>
                      </a:r>
                    </a:p>
                  </a:txBody>
                  <a:tcPr marL="30567" marR="30567" marT="30567" marB="3056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554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średnia liczba uczniów przypadająca na 1 oddział</a:t>
                      </a:r>
                      <a:endParaRPr lang="pl-PL" sz="14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21,4</a:t>
                      </a:r>
                      <a:endParaRPr lang="pl-PL" sz="14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0567" marR="30567" marT="30567" marB="3056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A22ECF81-7183-934D-4197-B767E8D8E7BE}"/>
              </a:ext>
            </a:extLst>
          </p:cNvPr>
          <p:cNvSpPr txBox="1"/>
          <p:nvPr/>
        </p:nvSpPr>
        <p:spPr>
          <a:xfrm>
            <a:off x="981845" y="5877272"/>
            <a:ext cx="1029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*</a:t>
            </a:r>
            <a:r>
              <a:rPr lang="pl-PL" sz="1400" kern="150" dirty="0">
                <a:solidFill>
                  <a:schemeClr val="bg1"/>
                </a:solidFill>
                <a:effectLst/>
                <a:latin typeface="+mn-lt"/>
              </a:rPr>
              <a:t>(bez GP w Wólce Radzymińskiej)</a:t>
            </a:r>
          </a:p>
          <a:p>
            <a:r>
              <a:rPr lang="pl-PL" sz="1400" kern="150" dirty="0">
                <a:solidFill>
                  <a:schemeClr val="bg1"/>
                </a:solidFill>
              </a:rPr>
              <a:t>**(z uwzględnieniem ZSP w Wólce Radzymińskiej)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32970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wój: poziomy 1"/>
          <p:cNvSpPr/>
          <p:nvPr/>
        </p:nvSpPr>
        <p:spPr>
          <a:xfrm>
            <a:off x="1701924" y="427973"/>
            <a:ext cx="7200800" cy="490776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pl-PL" b="1" dirty="0">
                <a:solidFill>
                  <a:srgbClr val="FFFF00"/>
                </a:solidFill>
                <a:latin typeface="+mj-lt"/>
              </a:rPr>
              <a:t>Placówki niepubliczne w Gminie Nieporęt w 2022 rok</a:t>
            </a:r>
          </a:p>
        </p:txBody>
      </p:sp>
      <p:sp>
        <p:nvSpPr>
          <p:cNvPr id="4" name="Prostokąt 3"/>
          <p:cNvSpPr/>
          <p:nvPr/>
        </p:nvSpPr>
        <p:spPr>
          <a:xfrm>
            <a:off x="405780" y="1628800"/>
            <a:ext cx="108012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dirty="0"/>
          </a:p>
          <a:p>
            <a:pPr lvl="0"/>
            <a:endParaRPr lang="pl-PL" dirty="0"/>
          </a:p>
          <a:p>
            <a:pPr algn="just"/>
            <a:endParaRPr lang="pl-PL" sz="15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061648"/>
              </p:ext>
            </p:extLst>
          </p:nvPr>
        </p:nvGraphicFramePr>
        <p:xfrm>
          <a:off x="782190" y="1628800"/>
          <a:ext cx="10585175" cy="44985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3239">
                  <a:extLst>
                    <a:ext uri="{9D8B030D-6E8A-4147-A177-3AD203B41FA5}">
                      <a16:colId xmlns:a16="http://schemas.microsoft.com/office/drawing/2014/main" val="1576791217"/>
                    </a:ext>
                  </a:extLst>
                </a:gridCol>
                <a:gridCol w="5030026">
                  <a:extLst>
                    <a:ext uri="{9D8B030D-6E8A-4147-A177-3AD203B41FA5}">
                      <a16:colId xmlns:a16="http://schemas.microsoft.com/office/drawing/2014/main" val="1225945639"/>
                    </a:ext>
                  </a:extLst>
                </a:gridCol>
                <a:gridCol w="2511910">
                  <a:extLst>
                    <a:ext uri="{9D8B030D-6E8A-4147-A177-3AD203B41FA5}">
                      <a16:colId xmlns:a16="http://schemas.microsoft.com/office/drawing/2014/main" val="730323921"/>
                    </a:ext>
                  </a:extLst>
                </a:gridCol>
              </a:tblGrid>
              <a:tr h="321824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kern="150" dirty="0">
                          <a:solidFill>
                            <a:schemeClr val="bg1"/>
                          </a:solidFill>
                          <a:effectLst/>
                        </a:rPr>
                        <a:t>Przedszkola Niepubliczne</a:t>
                      </a:r>
                      <a:endParaRPr lang="pl-PL" sz="16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kern="15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liczba przedszkoli niepublicznych</a:t>
                      </a:r>
                      <a:endParaRPr lang="pl-PL" sz="1600" kern="150">
                        <a:solidFill>
                          <a:schemeClr val="bg1"/>
                        </a:solidFill>
                        <a:effectLst/>
                        <a:latin typeface="+mn-lt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kern="1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NSimSun" panose="02010609030101010101" pitchFamily="49" charset="-122"/>
                          <a:cs typeface="Lucida Sans"/>
                        </a:rPr>
                        <a:t>8</a:t>
                      </a:r>
                    </a:p>
                  </a:txBody>
                  <a:tcPr marL="34925" marR="34925" marT="34925" marB="349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902429"/>
                  </a:ext>
                </a:extLst>
              </a:tr>
              <a:tr h="32182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kern="150" dirty="0">
                          <a:solidFill>
                            <a:schemeClr val="bg1"/>
                          </a:solidFill>
                          <a:effectLst/>
                        </a:rPr>
                        <a:t>liczba przedszkolaków</a:t>
                      </a:r>
                      <a:endParaRPr lang="pl-PL" sz="16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kern="150" dirty="0">
                          <a:solidFill>
                            <a:schemeClr val="bg1"/>
                          </a:solidFill>
                          <a:effectLst/>
                        </a:rPr>
                        <a:t>320</a:t>
                      </a:r>
                      <a:endParaRPr lang="pl-PL" sz="16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030555"/>
                  </a:ext>
                </a:extLst>
              </a:tr>
              <a:tr h="36446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50" dirty="0">
                          <a:solidFill>
                            <a:schemeClr val="bg1"/>
                          </a:solidFill>
                          <a:effectLst/>
                        </a:rPr>
                        <a:t>kwota dotacji przekazanej przedszkolom w okresie I – VIII 2022 r.</a:t>
                      </a:r>
                      <a:endParaRPr lang="pl-PL" sz="16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kern="150" dirty="0">
                          <a:solidFill>
                            <a:schemeClr val="bg1"/>
                          </a:solidFill>
                          <a:effectLst/>
                        </a:rPr>
                        <a:t>4 334 909,25 zł</a:t>
                      </a:r>
                      <a:endParaRPr lang="pl-PL" sz="16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747043"/>
                  </a:ext>
                </a:extLst>
              </a:tr>
              <a:tr h="36446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6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50" dirty="0">
                          <a:solidFill>
                            <a:schemeClr val="bg1"/>
                          </a:solidFill>
                          <a:effectLst/>
                        </a:rPr>
                        <a:t>kwota dotacji przekazanej przedszkolom w okresie IX – XII 2022 r.</a:t>
                      </a:r>
                      <a:endParaRPr lang="pl-PL" sz="16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50" dirty="0">
                          <a:solidFill>
                            <a:schemeClr val="bg1"/>
                          </a:solidFill>
                          <a:effectLst/>
                        </a:rPr>
                        <a:t>2 016 366,18 zł</a:t>
                      </a:r>
                      <a:endParaRPr lang="pl-PL" sz="16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686601"/>
                  </a:ext>
                </a:extLst>
              </a:tr>
              <a:tr h="36446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6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50" dirty="0">
                          <a:solidFill>
                            <a:schemeClr val="bg1"/>
                          </a:solidFill>
                          <a:effectLst/>
                        </a:rPr>
                        <a:t>kwota rocznej dotacji przekazanej przedszkolom</a:t>
                      </a:r>
                      <a:endParaRPr lang="pl-PL" sz="1600" b="1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063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600" b="1" kern="1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6 351 275,43 zł</a:t>
                      </a:r>
                    </a:p>
                  </a:txBody>
                  <a:tcPr marL="34925" marR="34925" marT="34925" marB="349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696854"/>
                  </a:ext>
                </a:extLst>
              </a:tr>
              <a:tr h="360206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kern="150" dirty="0">
                          <a:solidFill>
                            <a:schemeClr val="bg1"/>
                          </a:solidFill>
                          <a:effectLst/>
                        </a:rPr>
                        <a:t>Niepubliczne szkoły podstawowe</a:t>
                      </a:r>
                      <a:endParaRPr lang="pl-PL" sz="16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kern="150" dirty="0">
                          <a:solidFill>
                            <a:schemeClr val="bg1"/>
                          </a:solidFill>
                          <a:effectLst/>
                        </a:rPr>
                        <a:t>liczba niepublicznych szkół podstawowych</a:t>
                      </a:r>
                      <a:endParaRPr lang="pl-PL" sz="16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kern="15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pl-PL" sz="16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538332"/>
                  </a:ext>
                </a:extLst>
              </a:tr>
              <a:tr h="32182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kern="150" dirty="0">
                          <a:solidFill>
                            <a:schemeClr val="bg1"/>
                          </a:solidFill>
                          <a:effectLst/>
                        </a:rPr>
                        <a:t>liczba uczniów</a:t>
                      </a:r>
                      <a:endParaRPr lang="pl-PL" sz="16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kern="150" dirty="0">
                          <a:solidFill>
                            <a:schemeClr val="bg1"/>
                          </a:solidFill>
                          <a:effectLst/>
                        </a:rPr>
                        <a:t>82</a:t>
                      </a:r>
                      <a:endParaRPr lang="pl-PL" sz="16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913803"/>
                  </a:ext>
                </a:extLst>
              </a:tr>
              <a:tr h="56789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50" dirty="0">
                          <a:solidFill>
                            <a:schemeClr val="bg1"/>
                          </a:solidFill>
                          <a:effectLst/>
                        </a:rPr>
                        <a:t>kwota dotacji przekazanej szkole w okresie I – VIII 2022 r.</a:t>
                      </a:r>
                      <a:endParaRPr lang="pl-PL" sz="16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kern="150" dirty="0">
                          <a:solidFill>
                            <a:schemeClr val="bg1"/>
                          </a:solidFill>
                          <a:effectLst/>
                        </a:rPr>
                        <a:t>647 656,70 zł</a:t>
                      </a:r>
                      <a:endParaRPr lang="pl-PL" sz="16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391912"/>
                  </a:ext>
                </a:extLst>
              </a:tr>
              <a:tr h="56789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6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50" dirty="0">
                          <a:solidFill>
                            <a:schemeClr val="bg1"/>
                          </a:solidFill>
                          <a:effectLst/>
                        </a:rPr>
                        <a:t>kwota dotacji przekazanej szkole w okresie IX – XII 2022 r.</a:t>
                      </a:r>
                      <a:endParaRPr lang="pl-PL" sz="16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50" dirty="0">
                          <a:solidFill>
                            <a:schemeClr val="bg1"/>
                          </a:solidFill>
                          <a:effectLst/>
                        </a:rPr>
                        <a:t>404 883,38 zł</a:t>
                      </a:r>
                      <a:endParaRPr lang="pl-PL" sz="16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pl-PL" sz="16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556331"/>
                  </a:ext>
                </a:extLst>
              </a:tr>
              <a:tr h="38774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60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50" dirty="0">
                          <a:solidFill>
                            <a:schemeClr val="bg1"/>
                          </a:solidFill>
                          <a:effectLst/>
                        </a:rPr>
                        <a:t>kwota rocznej dotacji przekazanej szkole niepublicznej</a:t>
                      </a:r>
                      <a:endParaRPr lang="pl-PL" sz="1600" b="1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50" dirty="0">
                          <a:solidFill>
                            <a:schemeClr val="bg1"/>
                          </a:solidFill>
                          <a:effectLst/>
                        </a:rPr>
                        <a:t>1 052 540,08 zł</a:t>
                      </a:r>
                      <a:endParaRPr lang="pl-PL" sz="1600" b="1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Lucida Sans"/>
                      </a:endParaRPr>
                    </a:p>
                  </a:txBody>
                  <a:tcPr marL="34925" marR="34925" marT="34925" marB="349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896411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03270" y="1611054"/>
            <a:ext cx="184731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zh-CN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iberation Serif"/>
              <a:ea typeface="NSimSun" panose="02010609030101010101" pitchFamily="49" charset="-122"/>
              <a:cs typeface="Lucida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zh-CN" b="1" dirty="0">
              <a:solidFill>
                <a:schemeClr val="bg1"/>
              </a:solidFill>
              <a:latin typeface="Liberation Serif"/>
              <a:ea typeface="NSimSun" panose="0201060903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zh-CN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iberation Serif"/>
              <a:ea typeface="NSimSun" panose="0201060903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zh-CN" b="1" dirty="0">
              <a:solidFill>
                <a:schemeClr val="bg1"/>
              </a:solidFill>
              <a:latin typeface="Liberation Serif"/>
              <a:ea typeface="NSimSun" panose="0201060903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zh-CN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iberation Serif"/>
              <a:ea typeface="NSimSun" panose="0201060903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zh-CN" b="1" dirty="0">
              <a:solidFill>
                <a:schemeClr val="bg1"/>
              </a:solidFill>
              <a:latin typeface="Liberation Serif"/>
              <a:ea typeface="NSimSun" panose="0201060903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zh-CN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iberation Serif"/>
              <a:ea typeface="NSimSun" panose="0201060903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zh-CN" b="1" dirty="0">
              <a:solidFill>
                <a:schemeClr val="bg1"/>
              </a:solidFill>
              <a:latin typeface="Liberation Serif"/>
              <a:ea typeface="NSimSun" panose="0201060903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zh-CN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iberation Serif"/>
              <a:ea typeface="NSimSun" panose="0201060903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zh-CN" b="1" dirty="0">
              <a:solidFill>
                <a:schemeClr val="bg1"/>
              </a:solidFill>
              <a:latin typeface="Liberation Serif"/>
              <a:ea typeface="NSimSun" panose="0201060903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zh-CN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iberation Serif"/>
              <a:ea typeface="NSimSun" panose="0201060903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zh-CN" b="1" dirty="0">
              <a:solidFill>
                <a:schemeClr val="bg1"/>
              </a:solidFill>
              <a:latin typeface="Liberation Serif"/>
              <a:ea typeface="NSimSun" panose="0201060903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zh-CN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iberation Serif"/>
              <a:ea typeface="NSimSun" panose="0201060903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zh-CN" b="1" dirty="0">
              <a:solidFill>
                <a:schemeClr val="bg1"/>
              </a:solidFill>
              <a:latin typeface="Liberation Serif"/>
              <a:ea typeface="NSimSun" panose="0201060903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zh-CN" b="1" dirty="0">
              <a:solidFill>
                <a:schemeClr val="bg1"/>
              </a:solidFill>
              <a:latin typeface="Liberation Serif"/>
              <a:ea typeface="NSimSun" panose="0201060903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zh-CN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iberation Serif"/>
              <a:ea typeface="NSimSun" panose="0201060903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zh-CN" b="1" dirty="0">
              <a:solidFill>
                <a:schemeClr val="bg1"/>
              </a:solidFill>
              <a:latin typeface="Liberation Serif"/>
              <a:ea typeface="NSimSun" panose="0201060903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zh-CN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iberation Serif"/>
              <a:ea typeface="NSimSun" panose="0201060903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zh-CN" b="1" dirty="0">
              <a:solidFill>
                <a:schemeClr val="bg1"/>
              </a:solidFill>
              <a:latin typeface="Liberation Serif"/>
              <a:ea typeface="NSimSun" panose="0201060903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zh-CN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iberation Serif"/>
              <a:ea typeface="NSimSun" panose="0201060903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zh-CN" b="1" dirty="0">
              <a:solidFill>
                <a:schemeClr val="bg1"/>
              </a:solidFill>
              <a:latin typeface="Liberation Serif"/>
              <a:ea typeface="NSimSun" panose="0201060903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zh-CN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zh-CN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Symbol zastępczy obraz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39" t="-1350" r="-10366" b="-487"/>
          <a:stretch/>
        </p:blipFill>
        <p:spPr>
          <a:xfrm>
            <a:off x="9868243" y="234880"/>
            <a:ext cx="618658" cy="92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8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22004" y="98716"/>
            <a:ext cx="6794208" cy="648072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l-PL" sz="3600" b="1" dirty="0">
                <a:solidFill>
                  <a:schemeClr val="accent3"/>
                </a:solidFill>
              </a:rPr>
              <a:t/>
            </a:r>
            <a:br>
              <a:rPr lang="pl-PL" sz="3600" b="1" dirty="0">
                <a:solidFill>
                  <a:schemeClr val="accent3"/>
                </a:solidFill>
              </a:rPr>
            </a:br>
            <a:r>
              <a:rPr lang="pl-PL" sz="3600" b="1" dirty="0">
                <a:solidFill>
                  <a:schemeClr val="accent3"/>
                </a:solidFill>
              </a:rPr>
              <a:t/>
            </a:r>
            <a:br>
              <a:rPr lang="pl-PL" sz="3600" b="1" dirty="0">
                <a:solidFill>
                  <a:schemeClr val="accent3"/>
                </a:solidFill>
              </a:rPr>
            </a:br>
            <a:r>
              <a:rPr lang="pl-PL" sz="3600" b="1" dirty="0">
                <a:solidFill>
                  <a:schemeClr val="accent3"/>
                </a:solidFill>
              </a:rPr>
              <a:t/>
            </a:r>
            <a:br>
              <a:rPr lang="pl-PL" sz="3600" b="1" dirty="0">
                <a:solidFill>
                  <a:schemeClr val="accent3"/>
                </a:solidFill>
              </a:rPr>
            </a:br>
            <a:r>
              <a:rPr lang="pl-PL" sz="3600" b="1" dirty="0">
                <a:solidFill>
                  <a:schemeClr val="accent3"/>
                </a:solidFill>
              </a:rPr>
              <a:t/>
            </a:r>
            <a:br>
              <a:rPr lang="pl-PL" sz="3600" b="1" dirty="0">
                <a:solidFill>
                  <a:schemeClr val="accent3"/>
                </a:solidFill>
              </a:rPr>
            </a:br>
            <a:r>
              <a:rPr lang="pl-PL" sz="3600" b="1" dirty="0">
                <a:solidFill>
                  <a:schemeClr val="accent3"/>
                </a:solidFill>
              </a:rPr>
              <a:t/>
            </a:r>
            <a:br>
              <a:rPr lang="pl-PL" sz="3600" b="1" dirty="0">
                <a:solidFill>
                  <a:schemeClr val="accent3"/>
                </a:solidFill>
              </a:rPr>
            </a:br>
            <a:r>
              <a:rPr lang="pl-PL" sz="3600" b="1" dirty="0">
                <a:solidFill>
                  <a:schemeClr val="accent3"/>
                </a:solidFill>
              </a:rPr>
              <a:t/>
            </a:r>
            <a:br>
              <a:rPr lang="pl-PL" sz="3600" b="1" dirty="0">
                <a:solidFill>
                  <a:schemeClr val="accent3"/>
                </a:solidFill>
              </a:rPr>
            </a:br>
            <a:r>
              <a:rPr lang="pl-PL" sz="3600" b="1" dirty="0">
                <a:solidFill>
                  <a:schemeClr val="accent3"/>
                </a:solidFill>
              </a:rPr>
              <a:t/>
            </a:r>
            <a:br>
              <a:rPr lang="pl-PL" sz="3600" b="1" dirty="0">
                <a:solidFill>
                  <a:schemeClr val="accent3"/>
                </a:solidFill>
              </a:rPr>
            </a:br>
            <a:r>
              <a:rPr lang="pl-PL" sz="3600" b="1" dirty="0">
                <a:solidFill>
                  <a:schemeClr val="accent3"/>
                </a:solidFill>
              </a:rPr>
              <a:t/>
            </a:r>
            <a:br>
              <a:rPr lang="pl-PL" sz="3600" b="1" dirty="0">
                <a:solidFill>
                  <a:schemeClr val="accent3"/>
                </a:solidFill>
              </a:rPr>
            </a:br>
            <a:r>
              <a:rPr lang="pl-PL" sz="3600" b="1" dirty="0">
                <a:solidFill>
                  <a:schemeClr val="accent3"/>
                </a:solidFill>
              </a:rPr>
              <a:t/>
            </a:r>
            <a:br>
              <a:rPr lang="pl-PL" sz="3600" b="1" dirty="0">
                <a:solidFill>
                  <a:schemeClr val="accent3"/>
                </a:solidFill>
              </a:rPr>
            </a:br>
            <a:r>
              <a:rPr lang="pl-PL" sz="2400" b="1" dirty="0">
                <a:solidFill>
                  <a:schemeClr val="accent3"/>
                </a:solidFill>
              </a:rPr>
              <a:t/>
            </a:r>
            <a:br>
              <a:rPr lang="pl-PL" sz="2400" b="1" dirty="0">
                <a:solidFill>
                  <a:schemeClr val="accent3"/>
                </a:solidFill>
              </a:rPr>
            </a:br>
            <a:r>
              <a:rPr lang="pl-PL" sz="2000" b="1" cap="none" dirty="0">
                <a:solidFill>
                  <a:srgbClr val="FFFF00"/>
                </a:solidFill>
              </a:rPr>
              <a:t>Oświata w Gminie Nieporęt  w 2022 roku</a:t>
            </a:r>
            <a:endParaRPr lang="pl-PL" sz="2000" dirty="0">
              <a:solidFill>
                <a:srgbClr val="FFFF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09836" y="836712"/>
            <a:ext cx="10369152" cy="5850564"/>
          </a:xfrm>
        </p:spPr>
        <p:txBody>
          <a:bodyPr>
            <a:noAutofit/>
          </a:bodyPr>
          <a:lstStyle/>
          <a:p>
            <a:pPr marL="36000" algn="just">
              <a:spcBef>
                <a:spcPts val="0"/>
              </a:spcBef>
              <a:spcAft>
                <a:spcPts val="0"/>
              </a:spcAft>
            </a:pPr>
            <a:r>
              <a:rPr lang="pl-PL" sz="1600" b="1" dirty="0">
                <a:solidFill>
                  <a:schemeClr val="bg1"/>
                </a:solidFill>
              </a:rPr>
              <a:t>Oświata publiczna – 37 337 396,02 zł </a:t>
            </a:r>
          </a:p>
          <a:p>
            <a:pPr marL="36000" algn="just">
              <a:spcBef>
                <a:spcPts val="0"/>
              </a:spcBef>
              <a:spcAft>
                <a:spcPts val="0"/>
              </a:spcAft>
            </a:pPr>
            <a:endParaRPr lang="pl-PL" sz="1600" b="1" dirty="0">
              <a:solidFill>
                <a:schemeClr val="bg1"/>
              </a:solidFill>
            </a:endParaRPr>
          </a:p>
          <a:p>
            <a:pPr marL="36000" algn="just">
              <a:spcBef>
                <a:spcPts val="0"/>
              </a:spcBef>
              <a:spcAft>
                <a:spcPts val="0"/>
              </a:spcAft>
            </a:pPr>
            <a:endParaRPr lang="pl-PL" sz="1600" b="1" dirty="0">
              <a:solidFill>
                <a:schemeClr val="bg1"/>
              </a:solidFill>
            </a:endParaRPr>
          </a:p>
          <a:p>
            <a:pPr marL="36000" algn="just">
              <a:spcBef>
                <a:spcPts val="0"/>
              </a:spcBef>
              <a:spcAft>
                <a:spcPts val="0"/>
              </a:spcAft>
            </a:pPr>
            <a:endParaRPr lang="pl-PL" sz="1600" b="1" dirty="0">
              <a:solidFill>
                <a:schemeClr val="bg1"/>
              </a:solidFill>
            </a:endParaRPr>
          </a:p>
          <a:p>
            <a:pPr marL="36000" algn="just">
              <a:spcBef>
                <a:spcPts val="0"/>
              </a:spcBef>
              <a:spcAft>
                <a:spcPts val="0"/>
              </a:spcAft>
            </a:pPr>
            <a:endParaRPr lang="pl-PL" sz="1600" b="1" dirty="0">
              <a:solidFill>
                <a:schemeClr val="bg1"/>
              </a:solidFill>
            </a:endParaRPr>
          </a:p>
          <a:p>
            <a:pPr marL="36000" algn="just">
              <a:spcBef>
                <a:spcPts val="0"/>
              </a:spcBef>
              <a:spcAft>
                <a:spcPts val="0"/>
              </a:spcAft>
            </a:pPr>
            <a:endParaRPr lang="pl-PL" sz="1600" b="1" dirty="0">
              <a:solidFill>
                <a:schemeClr val="bg1"/>
              </a:solidFill>
            </a:endParaRPr>
          </a:p>
          <a:p>
            <a:pPr marL="36000" algn="just">
              <a:spcBef>
                <a:spcPts val="0"/>
              </a:spcBef>
              <a:spcAft>
                <a:spcPts val="0"/>
              </a:spcAft>
            </a:pPr>
            <a:endParaRPr lang="pl-PL" sz="1600" b="1" dirty="0">
              <a:solidFill>
                <a:schemeClr val="bg1"/>
              </a:solidFill>
            </a:endParaRPr>
          </a:p>
          <a:p>
            <a:pPr marL="36000" algn="just">
              <a:spcBef>
                <a:spcPts val="0"/>
              </a:spcBef>
              <a:spcAft>
                <a:spcPts val="0"/>
              </a:spcAft>
            </a:pPr>
            <a:endParaRPr lang="pl-PL" sz="1600" b="1" dirty="0">
              <a:solidFill>
                <a:schemeClr val="bg1"/>
              </a:solidFill>
            </a:endParaRPr>
          </a:p>
          <a:p>
            <a:pPr marL="36000" algn="just">
              <a:spcBef>
                <a:spcPts val="0"/>
              </a:spcBef>
              <a:spcAft>
                <a:spcPts val="0"/>
              </a:spcAft>
            </a:pPr>
            <a:endParaRPr lang="pl-PL" sz="1600" b="1" dirty="0">
              <a:solidFill>
                <a:schemeClr val="bg1"/>
              </a:solidFill>
            </a:endParaRPr>
          </a:p>
          <a:p>
            <a:pPr marL="36000" algn="just">
              <a:spcBef>
                <a:spcPts val="0"/>
              </a:spcBef>
              <a:spcAft>
                <a:spcPts val="0"/>
              </a:spcAft>
            </a:pPr>
            <a:endParaRPr lang="pl-PL" sz="1600" b="1" dirty="0">
              <a:solidFill>
                <a:schemeClr val="bg1"/>
              </a:solidFill>
            </a:endParaRPr>
          </a:p>
          <a:p>
            <a:pPr marL="36000" algn="just">
              <a:spcBef>
                <a:spcPts val="0"/>
              </a:spcBef>
              <a:spcAft>
                <a:spcPts val="0"/>
              </a:spcAft>
            </a:pPr>
            <a:r>
              <a:rPr lang="pl-PL" sz="1600" b="1" dirty="0">
                <a:solidFill>
                  <a:schemeClr val="bg1"/>
                </a:solidFill>
              </a:rPr>
              <a:t>Oświata niepubliczna – 7 403 815,51 zł</a:t>
            </a:r>
          </a:p>
          <a:p>
            <a:pPr marL="36000" algn="just">
              <a:spcBef>
                <a:spcPts val="0"/>
              </a:spcBef>
              <a:spcAft>
                <a:spcPts val="0"/>
              </a:spcAft>
            </a:pPr>
            <a:endParaRPr lang="pl-PL" sz="1600" b="1" dirty="0">
              <a:solidFill>
                <a:schemeClr val="bg1"/>
              </a:solidFill>
            </a:endParaRPr>
          </a:p>
          <a:p>
            <a:pPr marL="36000" algn="just">
              <a:spcBef>
                <a:spcPts val="0"/>
              </a:spcBef>
              <a:spcAft>
                <a:spcPts val="0"/>
              </a:spcAft>
            </a:pPr>
            <a:endParaRPr lang="pl-PL" sz="1600" b="1" dirty="0">
              <a:solidFill>
                <a:schemeClr val="bg1"/>
              </a:solidFill>
            </a:endParaRPr>
          </a:p>
          <a:p>
            <a:pPr marL="36000" algn="just">
              <a:spcBef>
                <a:spcPts val="0"/>
              </a:spcBef>
              <a:spcAft>
                <a:spcPts val="0"/>
              </a:spcAft>
            </a:pPr>
            <a:endParaRPr lang="pl-PL" sz="1600" dirty="0">
              <a:solidFill>
                <a:schemeClr val="bg1"/>
              </a:solidFill>
            </a:endParaRPr>
          </a:p>
          <a:p>
            <a:pPr marL="3600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sz="1600" dirty="0">
              <a:solidFill>
                <a:schemeClr val="bg1"/>
              </a:solidFill>
            </a:endParaRPr>
          </a:p>
          <a:p>
            <a:pPr marL="36000" algn="just">
              <a:spcBef>
                <a:spcPts val="0"/>
              </a:spcBef>
              <a:spcAft>
                <a:spcPts val="0"/>
              </a:spcAft>
            </a:pPr>
            <a:endParaRPr lang="pl-PL" sz="1600" b="1" dirty="0">
              <a:solidFill>
                <a:schemeClr val="bg1"/>
              </a:solidFill>
            </a:endParaRPr>
          </a:p>
          <a:p>
            <a:pPr marL="36000" algn="just">
              <a:spcBef>
                <a:spcPts val="0"/>
              </a:spcBef>
              <a:spcAft>
                <a:spcPts val="0"/>
              </a:spcAft>
            </a:pPr>
            <a:r>
              <a:rPr lang="pl-PL" sz="1600" b="1" dirty="0">
                <a:solidFill>
                  <a:schemeClr val="bg1"/>
                </a:solidFill>
              </a:rPr>
              <a:t>Refundacja innym </a:t>
            </a:r>
            <a:r>
              <a:rPr lang="pl-PL" sz="1600" b="1" dirty="0" err="1">
                <a:solidFill>
                  <a:schemeClr val="bg1"/>
                </a:solidFill>
              </a:rPr>
              <a:t>jst</a:t>
            </a:r>
            <a:r>
              <a:rPr lang="pl-PL" sz="1600" b="1" dirty="0">
                <a:solidFill>
                  <a:schemeClr val="bg1"/>
                </a:solidFill>
              </a:rPr>
              <a:t> – 1 745 693,11 zł</a:t>
            </a:r>
          </a:p>
          <a:p>
            <a:pPr marL="36000" algn="just">
              <a:spcBef>
                <a:spcPts val="0"/>
              </a:spcBef>
              <a:spcAft>
                <a:spcPts val="0"/>
              </a:spcAft>
            </a:pPr>
            <a:endParaRPr lang="pl-PL" sz="1600" b="1" dirty="0">
              <a:solidFill>
                <a:schemeClr val="bg1"/>
              </a:solidFill>
            </a:endParaRPr>
          </a:p>
          <a:p>
            <a:endParaRPr lang="pl-PL" sz="1600" b="1" dirty="0">
              <a:solidFill>
                <a:srgbClr val="FF0000"/>
              </a:solidFill>
            </a:endParaRPr>
          </a:p>
          <a:p>
            <a:endParaRPr lang="pl-PL" sz="1600" b="1" dirty="0">
              <a:solidFill>
                <a:srgbClr val="FF0000"/>
              </a:solidFill>
            </a:endParaRPr>
          </a:p>
          <a:p>
            <a:endParaRPr lang="pl-PL" sz="1600" b="1" dirty="0">
              <a:solidFill>
                <a:srgbClr val="FF0000"/>
              </a:solidFill>
            </a:endParaRPr>
          </a:p>
          <a:p>
            <a:r>
              <a:rPr lang="pl-PL" sz="1600" b="1" dirty="0">
                <a:solidFill>
                  <a:srgbClr val="FF0000"/>
                </a:solidFill>
              </a:rPr>
              <a:t>												</a:t>
            </a:r>
            <a:r>
              <a:rPr lang="pl-PL" sz="2400" b="1" dirty="0">
                <a:solidFill>
                  <a:srgbClr val="FF0000"/>
                </a:solidFill>
              </a:rPr>
              <a:t>łączna kwota  46 486 904,64 zł</a:t>
            </a:r>
            <a:r>
              <a:rPr lang="pl-PL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</a:p>
          <a:p>
            <a:endParaRPr lang="pl-PL" sz="16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326934"/>
              </p:ext>
            </p:extLst>
          </p:nvPr>
        </p:nvGraphicFramePr>
        <p:xfrm>
          <a:off x="1053852" y="1115787"/>
          <a:ext cx="10369153" cy="2086379"/>
        </p:xfrm>
        <a:graphic>
          <a:graphicData uri="http://schemas.openxmlformats.org/drawingml/2006/table">
            <a:tbl>
              <a:tblPr firstRow="1" firstCol="1" bandRow="1"/>
              <a:tblGrid>
                <a:gridCol w="2313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5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8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832">
                <a:tc gridSpan="4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Oświata i wychowanie oraz Edukacyjna opieka wychowawcza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827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wynagrodzenia i  składniki naliczone od wynagrodzeń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wydatki związane z realizacją zadań statutowych jednostek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świadczenia na rzecz osób fizycznych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highlight>
                            <a:srgbClr val="00FFFF"/>
                          </a:highlight>
                          <a:latin typeface="Calibri"/>
                          <a:ea typeface="SimSun"/>
                          <a:cs typeface="Mangal"/>
                        </a:rPr>
                        <a:t> 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wydatki majątkowe/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Wydatki inwestycyjne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6557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28 116 633,37 zł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4 938 712,43 zł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1 264 250,70 zł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 636 330,32 zł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174 890,13 zł</a:t>
                      </a:r>
                    </a:p>
                    <a:p>
                      <a:pPr marL="457200" marR="0" lvl="0" indent="0" algn="ctr" defTabSz="457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Modernizacja budynku SPSP - 2 206 579,07 zł (w tym środki niewygasające 947 482,53 zł) 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endParaRPr lang="pl-PL" sz="1400" dirty="0">
                        <a:solidFill>
                          <a:schemeClr val="bg1"/>
                        </a:solidFill>
                        <a:effectLst/>
                        <a:highlight>
                          <a:srgbClr val="FFFF00"/>
                        </a:highlight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542878"/>
              </p:ext>
            </p:extLst>
          </p:nvPr>
        </p:nvGraphicFramePr>
        <p:xfrm>
          <a:off x="1053852" y="3546144"/>
          <a:ext cx="9361040" cy="1080119"/>
        </p:xfrm>
        <a:graphic>
          <a:graphicData uri="http://schemas.openxmlformats.org/drawingml/2006/table">
            <a:tbl>
              <a:tblPr firstRow="1" firstCol="1" bandRow="1"/>
              <a:tblGrid>
                <a:gridCol w="4681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9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030">
                <a:tc gridSpan="2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Przedszkola i szkoła - dotacje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59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łączna kwota dotacji przekazanych przedszkolom niepublicznym w 2022 r.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łączna kwota dotacji przekazanej niepublicznej szkole podstawowej w 2022 r.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6 351 275,43 </a:t>
                      </a: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"/>
                          <a:cs typeface="Calibri" panose="020F0502020204030204" pitchFamily="34" charset="0"/>
                        </a:rPr>
                        <a:t>zł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1 052 540,08</a:t>
                      </a:r>
                      <a:r>
                        <a:rPr lang="pl-PL" sz="1400" kern="1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 zł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075994"/>
              </p:ext>
            </p:extLst>
          </p:nvPr>
        </p:nvGraphicFramePr>
        <p:xfrm>
          <a:off x="1053852" y="5085789"/>
          <a:ext cx="9361040" cy="1031587"/>
        </p:xfrm>
        <a:graphic>
          <a:graphicData uri="http://schemas.openxmlformats.org/drawingml/2006/table">
            <a:tbl>
              <a:tblPr firstRow="1" firstCol="1" bandRow="1"/>
              <a:tblGrid>
                <a:gridCol w="5075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5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622">
                <a:tc gridSpan="2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Refundacja innym </a:t>
                      </a:r>
                      <a:r>
                        <a:rPr lang="pl-PL" sz="1400" b="1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jst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łączna kwota refundacji przekazanych placówkom oświatowym publicznym w 2022 r.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łączna kwota refundacji przekazanych placówkom oświatowym niepublicznym w 2022 r.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22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186 331,24 zł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Mangal"/>
                        </a:rPr>
                        <a:t>1 559 361,87 zł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Symbol zastępczy obraz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39" t="-1350" r="-10366" b="-487"/>
          <a:stretch/>
        </p:blipFill>
        <p:spPr>
          <a:xfrm>
            <a:off x="10413722" y="56682"/>
            <a:ext cx="577233" cy="85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24999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7452" y="1484784"/>
            <a:ext cx="10513168" cy="410445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sz="1800" dirty="0">
                <a:solidFill>
                  <a:schemeClr val="bg1"/>
                </a:solidFill>
                <a:cs typeface="Times New Roman" panose="02020603050405020304" pitchFamily="18" charset="0"/>
              </a:rPr>
              <a:t>Rada Gminy Nieporęt w dniu 29 sierpnia 2021 r. podjęła uchwałę Nr XLIII/87/2021 w sprawie </a:t>
            </a:r>
            <a:r>
              <a:rPr lang="pl-PL" sz="18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Nieporęckiego Bonu Żłobkowego</a:t>
            </a:r>
            <a:r>
              <a:rPr lang="pl-PL" sz="1800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pl-PL" sz="1800" dirty="0">
                <a:solidFill>
                  <a:schemeClr val="bg1"/>
                </a:solidFill>
                <a:cs typeface="Times New Roman" panose="02020603050405020304" pitchFamily="18" charset="0"/>
              </a:rPr>
              <a:t>(Dz. Urz. Woj. Mazowieckiego poz. 7536). </a:t>
            </a:r>
            <a:br>
              <a:rPr lang="pl-PL" sz="18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chemeClr val="bg1"/>
                </a:solidFill>
                <a:cs typeface="Times New Roman" panose="02020603050405020304" pitchFamily="18" charset="0"/>
              </a:rPr>
              <a:t>Bon przysługuje matce albo ojcu dziecka, opiekunowi faktycznemu dziecka w wieku od ukończenia  1 r.ż. do dnia objęcia dziecka wychowaniem przedszkolnym. </a:t>
            </a:r>
          </a:p>
          <a:p>
            <a:pPr algn="just"/>
            <a:r>
              <a:rPr lang="pl-PL" sz="1800" dirty="0">
                <a:solidFill>
                  <a:schemeClr val="bg1"/>
                </a:solidFill>
                <a:cs typeface="Times New Roman" panose="02020603050405020304" pitchFamily="18" charset="0"/>
              </a:rPr>
              <a:t>Świadczenie przyznawane jest  </a:t>
            </a:r>
            <a:r>
              <a:rPr lang="pl-PL" sz="18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w wysokości 300 zł miesięcznie na każde dziecko</a:t>
            </a:r>
            <a:r>
              <a:rPr lang="pl-PL" sz="1800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pl-PL" sz="1800" dirty="0">
                <a:solidFill>
                  <a:schemeClr val="bg1"/>
                </a:solidFill>
                <a:cs typeface="Times New Roman" panose="02020603050405020304" pitchFamily="18" charset="0"/>
              </a:rPr>
              <a:t>Pogram funkcjonuje od października 2021 r. i jest realizowany przez  </a:t>
            </a:r>
          </a:p>
          <a:p>
            <a:pPr algn="just">
              <a:spcBef>
                <a:spcPts val="0"/>
              </a:spcBef>
            </a:pPr>
            <a:r>
              <a:rPr lang="pl-PL" sz="1800" dirty="0">
                <a:solidFill>
                  <a:schemeClr val="bg1"/>
                </a:solidFill>
                <a:cs typeface="Times New Roman" panose="02020603050405020304" pitchFamily="18" charset="0"/>
              </a:rPr>
              <a:t>Gminny Ośrodek Pomocy Społecznej w Nieporęcie.</a:t>
            </a:r>
          </a:p>
          <a:p>
            <a:pPr algn="just">
              <a:spcBef>
                <a:spcPts val="0"/>
              </a:spcBef>
            </a:pPr>
            <a:endParaRPr lang="pl-PL" sz="1800" b="1" i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pl-PL" sz="1800" b="1" i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pl-PL" sz="18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W 2022 roku wydano 13 decyzji </a:t>
            </a:r>
          </a:p>
          <a:p>
            <a:pPr algn="just">
              <a:spcBef>
                <a:spcPts val="0"/>
              </a:spcBef>
            </a:pPr>
            <a:r>
              <a:rPr lang="pl-PL" sz="18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w sprawie Bonu, na łączną kwotę</a:t>
            </a:r>
            <a:r>
              <a:rPr lang="pl-PL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pl-PL" b="1" dirty="0">
                <a:solidFill>
                  <a:srgbClr val="FF0000"/>
                </a:solidFill>
              </a:rPr>
              <a:t>70497,34</a:t>
            </a:r>
            <a:r>
              <a:rPr lang="pl-PL" dirty="0"/>
              <a:t> </a:t>
            </a:r>
            <a:r>
              <a:rPr lang="pl-PL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pl-PL" sz="18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zł.</a:t>
            </a:r>
            <a:endParaRPr lang="pl-PL" b="1" i="1" dirty="0">
              <a:solidFill>
                <a:srgbClr val="C00000"/>
              </a:solidFill>
            </a:endParaRPr>
          </a:p>
          <a:p>
            <a:pPr algn="just"/>
            <a:r>
              <a:rPr lang="pl-PL" sz="1800" dirty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pl-PL" sz="18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pl-PL" b="1" dirty="0">
              <a:solidFill>
                <a:srgbClr val="C00000"/>
              </a:solidFill>
            </a:endParaRPr>
          </a:p>
        </p:txBody>
      </p:sp>
      <p:pic>
        <p:nvPicPr>
          <p:cNvPr id="4" name="Symbol zastępczy obraz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39" t="-1350" r="-10366" b="-487"/>
          <a:stretch/>
        </p:blipFill>
        <p:spPr>
          <a:xfrm>
            <a:off x="10451709" y="336435"/>
            <a:ext cx="613148" cy="912952"/>
          </a:xfrm>
          <a:prstGeom prst="rect">
            <a:avLst/>
          </a:prstGeom>
        </p:spPr>
      </p:pic>
      <p:sp>
        <p:nvSpPr>
          <p:cNvPr id="6" name="Zwój: poziomy 5"/>
          <p:cNvSpPr/>
          <p:nvPr/>
        </p:nvSpPr>
        <p:spPr>
          <a:xfrm>
            <a:off x="1233872" y="355424"/>
            <a:ext cx="8280920" cy="797510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wrap="square" anchor="b">
            <a:spAutoFit/>
          </a:bodyPr>
          <a:lstStyle/>
          <a:p>
            <a:pPr algn="ctr"/>
            <a:r>
              <a:rPr lang="pl-PL" b="1" dirty="0">
                <a:solidFill>
                  <a:srgbClr val="FFFF00"/>
                </a:solidFill>
                <a:latin typeface="+mj-lt"/>
              </a:rPr>
              <a:t>Gminna Pomoc Społeczna w 2022 roku</a:t>
            </a:r>
          </a:p>
          <a:p>
            <a:endParaRPr lang="pl-PL" sz="1500" b="1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332" y="3789040"/>
            <a:ext cx="6222520" cy="21820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softEdge rad="63500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559839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89956" y="338273"/>
            <a:ext cx="6994554" cy="635212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pl-PL" sz="1800" b="1" cap="none" dirty="0">
                <a:solidFill>
                  <a:srgbClr val="FFFF00"/>
                </a:solidFill>
              </a:rPr>
              <a:t>Karta mieszkańca Gminy Nieporęt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4034" y="1124744"/>
            <a:ext cx="10666961" cy="5733256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pl-PL" sz="5600" b="1" dirty="0">
                <a:solidFill>
                  <a:schemeClr val="bg1"/>
                </a:solidFill>
              </a:rPr>
              <a:t>Rada Gminy Nieporęt uchwałą Nr XLVIII/128/2021 z dnia 25 listopada 2021 roku przyjęła Program „Karta Mieszkańca Gminy Nieporęt”. Program funkcjonuje od 1 lutego 2022 roku.  </a:t>
            </a:r>
          </a:p>
          <a:p>
            <a:pPr algn="just"/>
            <a:r>
              <a:rPr lang="pl-PL" sz="5600" b="1" dirty="0">
                <a:solidFill>
                  <a:schemeClr val="bg1"/>
                </a:solidFill>
              </a:rPr>
              <a:t>Na Karcie Mieszkańca Gminy Nieporęt dostępne są:  Karta Biblioteczna Gminy Nieporęt, Nieporęcka Karta Komunikacyjna,  Nieporęcka Karta Rodziny 3+.</a:t>
            </a:r>
          </a:p>
          <a:p>
            <a:pPr algn="just"/>
            <a:r>
              <a:rPr lang="pl-PL" sz="5600" b="1" dirty="0">
                <a:solidFill>
                  <a:schemeClr val="bg1"/>
                </a:solidFill>
              </a:rPr>
              <a:t>W 2022 roku wydano mieszkańcom gminy Nieporęt łącznie 2114 kart. </a:t>
            </a:r>
          </a:p>
          <a:p>
            <a:pPr algn="just"/>
            <a:r>
              <a:rPr lang="pl-PL" sz="5600" b="1" dirty="0">
                <a:solidFill>
                  <a:schemeClr val="bg1"/>
                </a:solidFill>
              </a:rPr>
              <a:t>Zniżki, ulgi, korzyści, preferencje  dostępne dzięki Karcie Mieszkańca Gminy Nieporęt oraz Partnerom Programu: </a:t>
            </a:r>
          </a:p>
          <a:p>
            <a:pPr algn="just"/>
            <a:r>
              <a:rPr lang="pl-PL" sz="5600" b="1" u="sng" dirty="0">
                <a:solidFill>
                  <a:schemeClr val="bg1"/>
                </a:solidFill>
              </a:rPr>
              <a:t>Ulga komunikacyjna w transporcie publicznym: </a:t>
            </a:r>
            <a:endParaRPr lang="pl-PL" sz="5600" b="1" dirty="0">
              <a:solidFill>
                <a:schemeClr val="bg1"/>
              </a:solidFill>
            </a:endParaRPr>
          </a:p>
          <a:p>
            <a:pPr lvl="0" algn="just"/>
            <a:r>
              <a:rPr lang="pl-PL" sz="5600" b="1" dirty="0">
                <a:solidFill>
                  <a:schemeClr val="bg1"/>
                </a:solidFill>
              </a:rPr>
              <a:t>za bilet 30-dniowy normalny imienny ważny w obu strefach biletowych (1+2) – mieszkaniec naszej gminy, posiadacz Karty, płaci tylko 120 zł oszczędzając 60 zł.</a:t>
            </a:r>
          </a:p>
          <a:p>
            <a:pPr lvl="0" algn="just"/>
            <a:r>
              <a:rPr lang="pl-PL" sz="5600" b="1" dirty="0">
                <a:solidFill>
                  <a:schemeClr val="bg1"/>
                </a:solidFill>
              </a:rPr>
              <a:t>za 30 – dniowy bilet ulgowy mieszkaniec płaci 60 zł zamiast 90 zł! </a:t>
            </a:r>
          </a:p>
          <a:p>
            <a:pPr lvl="0" algn="just"/>
            <a:r>
              <a:rPr lang="pl-PL" sz="5600" b="1" dirty="0">
                <a:solidFill>
                  <a:schemeClr val="bg1"/>
                </a:solidFill>
              </a:rPr>
              <a:t>w przypadku biletu 90-dniowego normalnego imiennego, koszt wynosi  330 zł (czyli o 130 zł mniej).</a:t>
            </a:r>
          </a:p>
          <a:p>
            <a:pPr lvl="0" algn="just"/>
            <a:r>
              <a:rPr lang="pl-PL" sz="5600" b="1" dirty="0">
                <a:solidFill>
                  <a:schemeClr val="bg1"/>
                </a:solidFill>
              </a:rPr>
              <a:t>ulgowy bilet odpowiednio wynosi 165 czyli o 65 zł mniej. </a:t>
            </a:r>
          </a:p>
          <a:p>
            <a:pPr algn="just"/>
            <a:r>
              <a:rPr lang="pl-PL" sz="5600" b="1" dirty="0">
                <a:solidFill>
                  <a:schemeClr val="bg1"/>
                </a:solidFill>
              </a:rPr>
              <a:t>Różnicę w cenie pokrywa nieporęcki samorząd. </a:t>
            </a:r>
          </a:p>
          <a:p>
            <a:r>
              <a:rPr lang="pl-PL" sz="5600" b="1" u="sng" dirty="0">
                <a:solidFill>
                  <a:schemeClr val="bg1"/>
                </a:solidFill>
              </a:rPr>
              <a:t>Zniżki w obiektach Centrum Rekreacji Nieporęt: </a:t>
            </a:r>
          </a:p>
          <a:p>
            <a:r>
              <a:rPr lang="pl-PL" sz="5600" b="1" dirty="0">
                <a:solidFill>
                  <a:schemeClr val="bg1"/>
                </a:solidFill>
              </a:rPr>
              <a:t>- Aquapark Fala </a:t>
            </a:r>
          </a:p>
          <a:p>
            <a:r>
              <a:rPr lang="pl-PL" sz="5600" b="1" dirty="0">
                <a:solidFill>
                  <a:schemeClr val="bg1"/>
                </a:solidFill>
              </a:rPr>
              <a:t>- Kompleks Rekreacyjno-Wypoczynkowym Nieporęt-Pilawa</a:t>
            </a:r>
          </a:p>
          <a:p>
            <a:pPr algn="just"/>
            <a:endParaRPr lang="pl-PL" sz="5600" b="1" dirty="0">
              <a:solidFill>
                <a:schemeClr val="bg1"/>
              </a:solidFill>
            </a:endParaRPr>
          </a:p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850" y="197816"/>
            <a:ext cx="618037" cy="9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Profity dla posiadaczy Karty Mieszkańca Gminy Nieporęt. Urząd ...">
            <a:extLst>
              <a:ext uri="{FF2B5EF4-FFF2-40B4-BE49-F238E27FC236}">
                <a16:creationId xmlns:a16="http://schemas.microsoft.com/office/drawing/2014/main" id="{643522E7-1375-80F6-B136-CA4317FDA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101" y="1340768"/>
            <a:ext cx="7362825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065229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wój: poziomy 1"/>
          <p:cNvSpPr/>
          <p:nvPr/>
        </p:nvSpPr>
        <p:spPr>
          <a:xfrm>
            <a:off x="1989956" y="441163"/>
            <a:ext cx="6768752" cy="449878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pl-PL" sz="1600" b="1" dirty="0">
                <a:solidFill>
                  <a:srgbClr val="FFFF00"/>
                </a:solidFill>
                <a:latin typeface="+mj-lt"/>
              </a:rPr>
              <a:t>Ochrona środowiska w Gminie Nieporęt w 2022 roku</a:t>
            </a:r>
          </a:p>
        </p:txBody>
      </p:sp>
      <p:sp>
        <p:nvSpPr>
          <p:cNvPr id="4" name="Prostokąt 3"/>
          <p:cNvSpPr/>
          <p:nvPr/>
        </p:nvSpPr>
        <p:spPr>
          <a:xfrm>
            <a:off x="477788" y="1364188"/>
            <a:ext cx="7416824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600" b="1" dirty="0">
              <a:solidFill>
                <a:schemeClr val="bg1"/>
              </a:solidFill>
            </a:endParaRPr>
          </a:p>
          <a:p>
            <a:pPr algn="just"/>
            <a:endParaRPr lang="pl-PL" sz="1600" dirty="0">
              <a:solidFill>
                <a:schemeClr val="bg1"/>
              </a:solidFill>
            </a:endParaRPr>
          </a:p>
          <a:p>
            <a:pPr algn="just"/>
            <a:endParaRPr lang="pl-PL" sz="1600" dirty="0">
              <a:solidFill>
                <a:schemeClr val="bg1"/>
              </a:solidFill>
            </a:endParaRPr>
          </a:p>
          <a:p>
            <a:pPr algn="just"/>
            <a:endParaRPr lang="pl-PL" sz="1600" dirty="0">
              <a:solidFill>
                <a:schemeClr val="bg1"/>
              </a:solidFill>
            </a:endParaRPr>
          </a:p>
          <a:p>
            <a:pPr algn="just"/>
            <a:r>
              <a:rPr lang="pl-PL" sz="1600" dirty="0">
                <a:solidFill>
                  <a:schemeClr val="bg1"/>
                </a:solidFill>
              </a:rPr>
              <a:t>	W ramach </a:t>
            </a:r>
            <a:r>
              <a:rPr lang="pl-PL" sz="1600" b="1" dirty="0">
                <a:solidFill>
                  <a:schemeClr val="bg1"/>
                </a:solidFill>
              </a:rPr>
              <a:t>poprawy jakości powietrza </a:t>
            </a:r>
            <a:r>
              <a:rPr lang="pl-PL" sz="1600" dirty="0">
                <a:solidFill>
                  <a:schemeClr val="bg1"/>
                </a:solidFill>
              </a:rPr>
              <a:t>na terenie Gminy, Rada Gminy Nieporęt uchwaliła Regulamin w sprawie zasad udzielenia dotacji celowej z budżetu gminy Nieporęt na dofinansowanie kosztów inwestycji służących ochronie powietrza (Uchwała Nr LX/63/2022 z dn.23.06.22 r. ze zm.) </a:t>
            </a:r>
          </a:p>
          <a:p>
            <a:pPr algn="just"/>
            <a:endParaRPr lang="pl-PL" sz="1600" dirty="0">
              <a:solidFill>
                <a:schemeClr val="bg1"/>
              </a:solidFill>
            </a:endParaRPr>
          </a:p>
          <a:p>
            <a:pPr algn="just"/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W 2022 roku z Programu skorzystało 52 gospodarstwa domowe, w tym 35 gospodarstw zmieniło ogrzewanie na kocioł gazowy,  14 gospodarstw – na pompę oraz 3 gospodarstwa – na ogrzewanie elektryczne. Z tego tytułu wypłacono dotacje na łączną kwotę 355 784,06 zł. </a:t>
            </a:r>
            <a:endParaRPr lang="pl-PL" sz="1600" b="1" dirty="0">
              <a:solidFill>
                <a:schemeClr val="bg1"/>
              </a:solidFill>
            </a:endParaRPr>
          </a:p>
          <a:p>
            <a:pPr algn="just"/>
            <a:endParaRPr lang="pl-PL" sz="1500" b="1" dirty="0"/>
          </a:p>
          <a:p>
            <a:pPr algn="just"/>
            <a:endParaRPr lang="pl-PL" sz="1500" b="1" dirty="0"/>
          </a:p>
          <a:p>
            <a:pPr algn="just"/>
            <a:endParaRPr lang="pl-PL" sz="1500" b="1" dirty="0"/>
          </a:p>
        </p:txBody>
      </p:sp>
      <p:pic>
        <p:nvPicPr>
          <p:cNvPr id="5" name="Symbol zastępczy obraz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39" t="-1350" r="-10366" b="-487"/>
          <a:stretch/>
        </p:blipFill>
        <p:spPr>
          <a:xfrm>
            <a:off x="9885368" y="283120"/>
            <a:ext cx="627002" cy="933580"/>
          </a:xfrm>
          <a:prstGeom prst="rect">
            <a:avLst/>
          </a:prstGeom>
        </p:spPr>
      </p:pic>
      <p:pic>
        <p:nvPicPr>
          <p:cNvPr id="14338" name="Picture 2" descr="Pra fechar com chave de ouro a pós... - prof.rafaelcardoso">
            <a:extLst>
              <a:ext uri="{FF2B5EF4-FFF2-40B4-BE49-F238E27FC236}">
                <a16:creationId xmlns:a16="http://schemas.microsoft.com/office/drawing/2014/main" id="{B76235FE-BC5E-18E2-AD43-4D911847E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620" y="1422781"/>
            <a:ext cx="4071031" cy="407103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58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93812" y="1443841"/>
            <a:ext cx="1065718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pl-PL" sz="1400" dirty="0">
              <a:solidFill>
                <a:prstClr val="black"/>
              </a:solidFill>
            </a:endParaRPr>
          </a:p>
          <a:p>
            <a:pPr lvl="0" algn="just"/>
            <a:r>
              <a:rPr lang="pl-PL" sz="1400" dirty="0">
                <a:solidFill>
                  <a:prstClr val="black"/>
                </a:solidFill>
              </a:rPr>
              <a:t>Stawki za </a:t>
            </a:r>
            <a:r>
              <a:rPr lang="pl-PL" sz="1400" b="1" dirty="0">
                <a:solidFill>
                  <a:prstClr val="black"/>
                </a:solidFill>
              </a:rPr>
              <a:t>gospodarowanie odpadami </a:t>
            </a:r>
            <a:r>
              <a:rPr lang="pl-PL" sz="1400" dirty="0">
                <a:solidFill>
                  <a:prstClr val="black"/>
                </a:solidFill>
              </a:rPr>
              <a:t>komunalnymi Uchwała Nr XXIX/82/2020 Rady Gminy Nieporęt z dnia 27 sierpnia 2020 r., Dz. Urz. Woj. </a:t>
            </a:r>
            <a:r>
              <a:rPr lang="pl-PL" sz="1400" dirty="0" err="1">
                <a:solidFill>
                  <a:prstClr val="black"/>
                </a:solidFill>
              </a:rPr>
              <a:t>Maz</a:t>
            </a:r>
            <a:r>
              <a:rPr lang="pl-PL" sz="1400" dirty="0">
                <a:solidFill>
                  <a:prstClr val="black"/>
                </a:solidFill>
              </a:rPr>
              <a:t>. poz. 9784):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prstClr val="black"/>
                </a:solidFill>
              </a:rPr>
              <a:t>29,00  zł miesięcznie </a:t>
            </a:r>
            <a:r>
              <a:rPr lang="pl-PL" sz="1400" dirty="0">
                <a:solidFill>
                  <a:prstClr val="black"/>
                </a:solidFill>
              </a:rPr>
              <a:t>– od każdej osoby zamieszkującej daną nieruchomość, jeżeli odpady komunalne są segregowane,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prstClr val="black"/>
                </a:solidFill>
              </a:rPr>
              <a:t>58,00 zł miesięcznie </a:t>
            </a:r>
            <a:r>
              <a:rPr lang="pl-PL" sz="1400" dirty="0">
                <a:solidFill>
                  <a:prstClr val="black"/>
                </a:solidFill>
              </a:rPr>
              <a:t>- od każdej osoby zamieszkującej dana nieruchomość, jeżeli odpady komunalne nie są zbierane w sposób selektywny,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prstClr val="black"/>
                </a:solidFill>
              </a:rPr>
              <a:t>2,00 zł zwolnienia od stawki opłaty </a:t>
            </a:r>
            <a:r>
              <a:rPr lang="pl-PL" sz="1400" dirty="0">
                <a:solidFill>
                  <a:prstClr val="black"/>
                </a:solidFill>
              </a:rPr>
              <a:t>za gospodarowanie odpadami komunalnymi, liczonej od każdego mieszkańca zamieszkującego nieruchomość dla właścicieli nieruchomości, kompostujących bioodpady.</a:t>
            </a:r>
          </a:p>
          <a:p>
            <a:pPr algn="just"/>
            <a:r>
              <a:rPr lang="pl-PL" sz="1600" dirty="0">
                <a:solidFill>
                  <a:prstClr val="black"/>
                </a:solidFill>
              </a:rPr>
              <a:t>     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2277988" y="332657"/>
            <a:ext cx="6344542" cy="792088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anchor="ctr">
            <a:normAutofit/>
          </a:bodyPr>
          <a:lstStyle>
            <a:lvl1pPr algn="l" defTabSz="457063" rtl="0" eaLnBrk="1" latinLnBrk="0" hangingPunct="1">
              <a:spcBef>
                <a:spcPct val="0"/>
              </a:spcBef>
              <a:buNone/>
              <a:defRPr sz="3599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1800" b="1" cap="none" dirty="0">
                <a:solidFill>
                  <a:srgbClr val="FFFF00"/>
                </a:solidFill>
              </a:rPr>
              <a:t>System gospodarowania odpadami komunalnymi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E0F04AE-6FCD-013A-74F1-FD71E4A32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558" y="195009"/>
            <a:ext cx="720079" cy="106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Plastic,Plastic or FRP Wheeled Garbage Bin, Size: 80 To 120 L, Rs 2850 ...">
            <a:extLst>
              <a:ext uri="{FF2B5EF4-FFF2-40B4-BE49-F238E27FC236}">
                <a16:creationId xmlns:a16="http://schemas.microsoft.com/office/drawing/2014/main" id="{07221046-25F2-0A82-9F3A-F4C8770DF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012" y="1772816"/>
            <a:ext cx="7200800" cy="306705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B6AB76C0-02B5-0C5B-2D65-6CCEB6F20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64473"/>
              </p:ext>
            </p:extLst>
          </p:nvPr>
        </p:nvGraphicFramePr>
        <p:xfrm>
          <a:off x="981844" y="4050363"/>
          <a:ext cx="10153128" cy="2474981"/>
        </p:xfrm>
        <a:graphic>
          <a:graphicData uri="http://schemas.openxmlformats.org/drawingml/2006/table">
            <a:tbl>
              <a:tblPr lastRow="1" bandCol="1">
                <a:tableStyleId>{284E427A-3D55-4303-BF80-6455036E1DE7}</a:tableStyleId>
              </a:tblPr>
              <a:tblGrid>
                <a:gridCol w="3907195">
                  <a:extLst>
                    <a:ext uri="{9D8B030D-6E8A-4147-A177-3AD203B41FA5}">
                      <a16:colId xmlns:a16="http://schemas.microsoft.com/office/drawing/2014/main" val="3970257696"/>
                    </a:ext>
                  </a:extLst>
                </a:gridCol>
                <a:gridCol w="3235612">
                  <a:extLst>
                    <a:ext uri="{9D8B030D-6E8A-4147-A177-3AD203B41FA5}">
                      <a16:colId xmlns:a16="http://schemas.microsoft.com/office/drawing/2014/main" val="667734637"/>
                    </a:ext>
                  </a:extLst>
                </a:gridCol>
                <a:gridCol w="3010321">
                  <a:extLst>
                    <a:ext uri="{9D8B030D-6E8A-4147-A177-3AD203B41FA5}">
                      <a16:colId xmlns:a16="http://schemas.microsoft.com/office/drawing/2014/main" val="2325023211"/>
                    </a:ext>
                  </a:extLst>
                </a:gridCol>
              </a:tblGrid>
              <a:tr h="5483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000" kern="100">
                          <a:effectLst/>
                        </a:rPr>
                        <a:t> </a:t>
                      </a:r>
                      <a:endParaRPr lang="pl-PL" sz="11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000" kern="100">
                          <a:effectLst/>
                        </a:rPr>
                        <a:t> </a:t>
                      </a:r>
                      <a:endParaRPr lang="pl-PL" sz="11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000" kern="100" dirty="0">
                          <a:effectLst/>
                        </a:rPr>
                        <a:t>Rok 2021</a:t>
                      </a:r>
                      <a:endParaRPr lang="pl-PL" sz="11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000" kern="100" dirty="0">
                          <a:effectLst/>
                        </a:rPr>
                        <a:t> </a:t>
                      </a:r>
                      <a:endParaRPr lang="pl-PL" sz="11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000" kern="100" dirty="0">
                          <a:effectLst/>
                        </a:rPr>
                        <a:t>Rok 2022</a:t>
                      </a:r>
                      <a:endParaRPr lang="pl-PL" sz="11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000" kern="100" dirty="0">
                          <a:effectLst/>
                        </a:rPr>
                        <a:t> </a:t>
                      </a:r>
                      <a:endParaRPr lang="pl-PL" sz="11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6023803"/>
                  </a:ext>
                </a:extLst>
              </a:tr>
              <a:tr h="548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000" kern="100">
                          <a:effectLst/>
                        </a:rPr>
                        <a:t>Dochód z tytułu opłaty za gospodarowanie odpadami komunalnymi</a:t>
                      </a:r>
                      <a:endParaRPr lang="pl-PL" sz="11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000" kern="100">
                          <a:effectLst/>
                        </a:rPr>
                        <a:t>5 406 420,77 zł</a:t>
                      </a:r>
                      <a:endParaRPr lang="pl-PL" sz="11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000" kern="100">
                          <a:effectLst/>
                        </a:rPr>
                        <a:t> </a:t>
                      </a:r>
                      <a:endParaRPr lang="pl-PL" sz="11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000" kern="100">
                          <a:effectLst/>
                        </a:rPr>
                        <a:t>5 453 252,33</a:t>
                      </a:r>
                      <a:endParaRPr lang="pl-PL" sz="11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3794582"/>
                  </a:ext>
                </a:extLst>
              </a:tr>
              <a:tr h="5483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000" kern="100">
                          <a:effectLst/>
                        </a:rPr>
                        <a:t>Koszty funkcjonowania systemu gospodarowania odpadami komunalnymi razem:</a:t>
                      </a:r>
                      <a:endParaRPr lang="pl-PL" sz="11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000" kern="100" dirty="0">
                          <a:effectLst/>
                        </a:rPr>
                        <a:t>7 477 607,03 zł</a:t>
                      </a:r>
                      <a:endParaRPr lang="pl-PL" sz="11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000" kern="100">
                          <a:effectLst/>
                        </a:rPr>
                        <a:t>5 401 589,24 zł</a:t>
                      </a:r>
                      <a:endParaRPr lang="pl-PL" sz="11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0610772"/>
                  </a:ext>
                </a:extLst>
              </a:tr>
              <a:tr h="8298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000" kern="100">
                          <a:effectLst/>
                        </a:rPr>
                        <a:t>Różnica miedzy dochodem,</a:t>
                      </a:r>
                      <a:endParaRPr lang="pl-PL" sz="11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000" kern="100">
                          <a:effectLst/>
                        </a:rPr>
                        <a:t>a kosztami funkcjonowania systemu gospodarowania odpadami komunalnymi:</a:t>
                      </a:r>
                      <a:endParaRPr lang="pl-PL" sz="11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000" b="0" kern="100" dirty="0">
                          <a:effectLst/>
                        </a:rPr>
                        <a:t>(-) 2 071 186,26 zł</a:t>
                      </a:r>
                      <a:endParaRPr lang="pl-PL" sz="1100" b="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000" kern="100" dirty="0">
                          <a:effectLst/>
                        </a:rPr>
                        <a:t>+ 51 663,09 zł</a:t>
                      </a:r>
                      <a:endParaRPr lang="pl-PL" sz="11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2219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686896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77988" y="332657"/>
            <a:ext cx="6344542" cy="792088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pl-PL" sz="1800" b="1" cap="none" dirty="0">
                <a:solidFill>
                  <a:srgbClr val="FFFF00"/>
                </a:solidFill>
              </a:rPr>
              <a:t>Komunikacja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93812" y="1196752"/>
            <a:ext cx="10513168" cy="5544616"/>
          </a:xfrm>
        </p:spPr>
        <p:txBody>
          <a:bodyPr>
            <a:noAutofit/>
          </a:bodyPr>
          <a:lstStyle/>
          <a:p>
            <a:pPr algn="just"/>
            <a:r>
              <a:rPr lang="pl-PL" sz="1400" b="1" dirty="0">
                <a:solidFill>
                  <a:schemeClr val="bg1"/>
                </a:solidFill>
              </a:rPr>
              <a:t>W zakresie komunikacji zbiorowej, obsługa Gminy opiera się głównie na komunikacji autobusowej. Obsługę autobusową zapewniają przede wszystkim linie podmiejskie organizowane przez Zarząd Transportu Miejskiego                               w Warszawie (ZTM), obsługujące połączenia na trasach: </a:t>
            </a:r>
          </a:p>
          <a:p>
            <a:pPr algn="just"/>
            <a:r>
              <a:rPr lang="pl-PL" sz="1400" b="1" dirty="0">
                <a:solidFill>
                  <a:schemeClr val="bg1"/>
                </a:solidFill>
              </a:rPr>
              <a:t>1</a:t>
            </a:r>
            <a:r>
              <a:rPr lang="pl-PL" sz="1200" b="1" dirty="0">
                <a:solidFill>
                  <a:schemeClr val="bg1"/>
                </a:solidFill>
              </a:rPr>
              <a:t>) linia 735: Warszawa (Metro Marymont) - Zegrze Południowe,</a:t>
            </a:r>
          </a:p>
          <a:p>
            <a:pPr algn="just"/>
            <a:r>
              <a:rPr lang="pl-PL" sz="1200" b="1" dirty="0">
                <a:solidFill>
                  <a:schemeClr val="bg1"/>
                </a:solidFill>
              </a:rPr>
              <a:t>2) linia 705: Warszawa (Metro Marymont) — Rynia (przez Białobrzegi),</a:t>
            </a:r>
          </a:p>
          <a:p>
            <a:pPr algn="just"/>
            <a:r>
              <a:rPr lang="pl-PL" sz="1200" b="1" dirty="0">
                <a:solidFill>
                  <a:schemeClr val="bg1"/>
                </a:solidFill>
              </a:rPr>
              <a:t>3) linia 736: Warszawa (Żerań FSO) - Legionowo (przez Rembelszczyznę),</a:t>
            </a:r>
          </a:p>
          <a:p>
            <a:pPr algn="just"/>
            <a:r>
              <a:rPr lang="pl-PL" sz="1200" b="1" dirty="0">
                <a:solidFill>
                  <a:schemeClr val="bg1"/>
                </a:solidFill>
              </a:rPr>
              <a:t>4) Szybka Kolej Miejską (SKM) – Warszawa – Nieporęt – Radzymin.</a:t>
            </a:r>
          </a:p>
          <a:p>
            <a:pPr algn="just"/>
            <a:r>
              <a:rPr lang="pl-PL" sz="1400" b="1" dirty="0">
                <a:solidFill>
                  <a:schemeClr val="bg1"/>
                </a:solidFill>
              </a:rPr>
              <a:t>Koszt funkcjonowania powyższych linii poniesiony przez Gminę Nieporęt w 2022 roku na podstawie porozumień z organizatorem transportu - ZTM, wyniósł </a:t>
            </a:r>
            <a:r>
              <a:rPr lang="pl-PL" sz="1400" b="1" dirty="0">
                <a:solidFill>
                  <a:srgbClr val="FF0000"/>
                </a:solidFill>
              </a:rPr>
              <a:t>2 280 201,00 zł </a:t>
            </a:r>
            <a:r>
              <a:rPr lang="pl-PL" sz="1400" b="1" dirty="0">
                <a:solidFill>
                  <a:schemeClr val="bg1"/>
                </a:solidFill>
              </a:rPr>
              <a:t>(w 2021 r. – 2 236 152,00 zł).</a:t>
            </a:r>
          </a:p>
          <a:p>
            <a:pPr algn="just"/>
            <a:r>
              <a:rPr lang="pl-PL" sz="1400" b="1" dirty="0">
                <a:solidFill>
                  <a:schemeClr val="bg1"/>
                </a:solidFill>
              </a:rPr>
              <a:t>Ponadto, na terenie Gminy kursują linie lokalne typu „L” również obsługiwane przez ZTM w porozumieniu z Gminą na następujących trasach:</a:t>
            </a:r>
          </a:p>
          <a:p>
            <a:pPr algn="just"/>
            <a:r>
              <a:rPr lang="pl-PL" sz="1200" b="1" dirty="0">
                <a:solidFill>
                  <a:schemeClr val="bg1"/>
                </a:solidFill>
              </a:rPr>
              <a:t>L-8: Wólka Radzymińska — Nieporęt — Izabelin — Stanisławów Pierwszy — Rembelszczyzna — Kąty Węgierskie — Stanisławów Drugi — Legionowo,</a:t>
            </a:r>
          </a:p>
          <a:p>
            <a:pPr algn="just"/>
            <a:r>
              <a:rPr lang="pl-PL" sz="1200" b="1" dirty="0">
                <a:solidFill>
                  <a:schemeClr val="bg1"/>
                </a:solidFill>
              </a:rPr>
              <a:t>L-31: Nieporęt - Białobrzegi — Beniaminów — Radzymin,</a:t>
            </a:r>
          </a:p>
          <a:p>
            <a:pPr algn="just"/>
            <a:r>
              <a:rPr lang="pl-PL" sz="1200" b="1" dirty="0">
                <a:solidFill>
                  <a:schemeClr val="bg1"/>
                </a:solidFill>
              </a:rPr>
              <a:t>linia międzygminna nr D1 na trasie: Legionowo (Grudzie) — Józefów.</a:t>
            </a:r>
          </a:p>
          <a:p>
            <a:pPr algn="just"/>
            <a:r>
              <a:rPr lang="pl-PL" sz="1400" b="1" dirty="0">
                <a:solidFill>
                  <a:schemeClr val="bg1"/>
                </a:solidFill>
              </a:rPr>
              <a:t>Gmina Nieporęt łącznie w 2022 roku wydatkowała na obsługę linii „L” oraz D1 kwotę</a:t>
            </a:r>
            <a:r>
              <a:rPr lang="pl-PL" sz="1400" b="1" dirty="0">
                <a:solidFill>
                  <a:srgbClr val="FF0000"/>
                </a:solidFill>
              </a:rPr>
              <a:t>: 1 745 969,11 zł </a:t>
            </a:r>
            <a:r>
              <a:rPr lang="pl-PL" sz="1400" b="1" dirty="0">
                <a:solidFill>
                  <a:schemeClr val="bg1"/>
                </a:solidFill>
              </a:rPr>
              <a:t>(w 2021 r. – 1 699 206,38 zł).</a:t>
            </a:r>
          </a:p>
          <a:p>
            <a:pPr algn="just"/>
            <a:r>
              <a:rPr lang="pl-PL" sz="1600" b="1" u="sng" dirty="0">
                <a:solidFill>
                  <a:srgbClr val="FF0000"/>
                </a:solidFill>
              </a:rPr>
              <a:t>Łącznie w 2022 roku </a:t>
            </a:r>
            <a:r>
              <a:rPr lang="pl-PL" sz="1600" b="1" dirty="0">
                <a:solidFill>
                  <a:srgbClr val="FF0000"/>
                </a:solidFill>
              </a:rPr>
              <a:t>Gmina Nieporęt wydatkowała na funkcjonowanie autobusowej komunikacji   </a:t>
            </a:r>
            <a:r>
              <a:rPr lang="pl-PL" sz="1600" b="1" u="sng" dirty="0">
                <a:solidFill>
                  <a:srgbClr val="FF0000"/>
                </a:solidFill>
              </a:rPr>
              <a:t>kwotę 4 026 170,11 zł </a:t>
            </a:r>
            <a:r>
              <a:rPr lang="pl-PL" sz="1600" u="sng" dirty="0">
                <a:solidFill>
                  <a:schemeClr val="bg1"/>
                </a:solidFill>
              </a:rPr>
              <a:t> (</a:t>
            </a:r>
            <a:r>
              <a:rPr lang="pl-PL" sz="1600" dirty="0">
                <a:solidFill>
                  <a:schemeClr val="bg1"/>
                </a:solidFill>
              </a:rPr>
              <a:t>w 2021 r.  kwotę 3 935 358,38 zł). </a:t>
            </a:r>
          </a:p>
          <a:p>
            <a:pPr algn="just"/>
            <a:r>
              <a:rPr lang="pl-PL" sz="1400" i="1" dirty="0">
                <a:solidFill>
                  <a:srgbClr val="7030A0"/>
                </a:solidFill>
              </a:rPr>
              <a:t>Powyższe wydatki nie uwzględniają kosztów dowozu dzieci do szkół.</a:t>
            </a:r>
          </a:p>
          <a:p>
            <a:endParaRPr lang="pl-PL" sz="1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AFBAC03-87A6-6AA5-5C10-049EC83E7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558" y="195009"/>
            <a:ext cx="720079" cy="106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Nieporęt . Utrudnienia w ruchu i zmiany w kursowaniu autobusów - Gazeta ...">
            <a:extLst>
              <a:ext uri="{FF2B5EF4-FFF2-40B4-BE49-F238E27FC236}">
                <a16:creationId xmlns:a16="http://schemas.microsoft.com/office/drawing/2014/main" id="{6B648CFE-2377-E580-0B6E-913579335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69" y="1334400"/>
            <a:ext cx="8352928" cy="464767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12183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DD2E8C-306A-3C90-CCC0-50BEAD1F6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044" y="596801"/>
            <a:ext cx="5647389" cy="720080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pl-PL" sz="1800" b="1" cap="none" dirty="0">
                <a:solidFill>
                  <a:srgbClr val="FFFF00"/>
                </a:solidFill>
              </a:rPr>
              <a:t>Komunikacja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461ED6F-D98C-EABA-82B9-FFB8FCB46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034" y="1556792"/>
            <a:ext cx="9802865" cy="4437608"/>
          </a:xfrm>
        </p:spPr>
        <p:txBody>
          <a:bodyPr/>
          <a:lstStyle/>
          <a:p>
            <a:pPr algn="just"/>
            <a:endParaRPr lang="pl-PL" dirty="0">
              <a:solidFill>
                <a:schemeClr val="bg1"/>
              </a:solidFill>
            </a:endParaRPr>
          </a:p>
          <a:p>
            <a:pPr algn="just"/>
            <a:r>
              <a:rPr lang="pl-PL" dirty="0">
                <a:solidFill>
                  <a:schemeClr val="bg1"/>
                </a:solidFill>
              </a:rPr>
              <a:t>W 2022 r. trwały prace związane z modernizacją istniejącego torowiska kolejowego wraz z budową linii energetycznej oraz nowego peronu krańcowego zlokalizowanego na terenie Gminy Nieporęt w Zegrzu Południowym dla nowej linii SKM S-4.</a:t>
            </a:r>
          </a:p>
          <a:p>
            <a:pPr algn="just"/>
            <a:endParaRPr lang="pl-PL" b="1" dirty="0">
              <a:solidFill>
                <a:srgbClr val="FF0000"/>
              </a:solidFill>
            </a:endParaRPr>
          </a:p>
          <a:p>
            <a:pPr algn="just"/>
            <a:r>
              <a:rPr lang="pl-PL" b="1" dirty="0">
                <a:solidFill>
                  <a:srgbClr val="FF0000"/>
                </a:solidFill>
              </a:rPr>
              <a:t>			Nowa linia kursuje od  dnia 11 czerwca 2023 roku</a:t>
            </a:r>
            <a:r>
              <a:rPr lang="pl-PL" dirty="0">
                <a:solidFill>
                  <a:schemeClr val="bg1"/>
                </a:solidFill>
              </a:rPr>
              <a:t>.</a:t>
            </a:r>
          </a:p>
          <a:p>
            <a:endParaRPr lang="pl-P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AFBAC03-87A6-6AA5-5C10-049EC83E7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884" y="332656"/>
            <a:ext cx="720079" cy="106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67" y="3861048"/>
            <a:ext cx="4176465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01" y="3861048"/>
            <a:ext cx="4365748" cy="2447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618936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5BC25B0D-1C13-4DB3-BCE9-CBF90EE50906}"/>
              </a:ext>
            </a:extLst>
          </p:cNvPr>
          <p:cNvSpPr txBox="1"/>
          <p:nvPr/>
        </p:nvSpPr>
        <p:spPr>
          <a:xfrm>
            <a:off x="4942284" y="5495428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chemeClr val="accent3"/>
                </a:solidFill>
              </a:rPr>
              <a:t>Dziękujemy za uwagę </a:t>
            </a:r>
            <a:r>
              <a:rPr lang="pl-PL" sz="4000" b="1" dirty="0">
                <a:solidFill>
                  <a:schemeClr val="accent3"/>
                </a:solidFill>
                <a:sym typeface="Wingdings" panose="05000000000000000000" pitchFamily="2" charset="2"/>
              </a:rPr>
              <a:t></a:t>
            </a:r>
            <a:endParaRPr lang="pl-PL" sz="4000" b="1" dirty="0">
              <a:solidFill>
                <a:schemeClr val="accent3"/>
              </a:solidFill>
            </a:endParaRPr>
          </a:p>
        </p:txBody>
      </p:sp>
      <p:pic>
        <p:nvPicPr>
          <p:cNvPr id="3" name="Symbol zastępczy obraz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39" t="-1350" r="-10366" b="-487"/>
          <a:stretch/>
        </p:blipFill>
        <p:spPr>
          <a:xfrm>
            <a:off x="405780" y="908720"/>
            <a:ext cx="1792282" cy="2668634"/>
          </a:xfrm>
          <a:prstGeom prst="rect">
            <a:avLst/>
          </a:prstGeom>
        </p:spPr>
      </p:pic>
      <p:sp>
        <p:nvSpPr>
          <p:cNvPr id="5" name="Zwój poziomy 4"/>
          <p:cNvSpPr/>
          <p:nvPr/>
        </p:nvSpPr>
        <p:spPr>
          <a:xfrm>
            <a:off x="2422004" y="1376255"/>
            <a:ext cx="8911526" cy="1480744"/>
          </a:xfrm>
          <a:prstGeom prst="horizontalScroll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i="1" dirty="0">
                <a:solidFill>
                  <a:srgbClr val="FFC000"/>
                </a:solidFill>
              </a:rPr>
              <a:t>Gmina Nieporęt idealne miejsce dla Ciebie, Twojej rodziny, biznesu</a:t>
            </a:r>
          </a:p>
        </p:txBody>
      </p:sp>
      <p:pic>
        <p:nvPicPr>
          <p:cNvPr id="1026" name="Picture 2" descr="Cliparts et Illustrations de Collaboration. 436 865 dessins et ...">
            <a:extLst>
              <a:ext uri="{FF2B5EF4-FFF2-40B4-BE49-F238E27FC236}">
                <a16:creationId xmlns:a16="http://schemas.microsoft.com/office/drawing/2014/main" id="{5924E449-2A85-5F62-AC9B-AF3FD2992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50" y="2856999"/>
            <a:ext cx="3473227" cy="2767728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205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4034" y="2132856"/>
            <a:ext cx="10484325" cy="3861544"/>
          </a:xfrm>
        </p:spPr>
        <p:txBody>
          <a:bodyPr/>
          <a:lstStyle/>
          <a:p>
            <a:pPr algn="just"/>
            <a:r>
              <a:rPr lang="pl-PL" dirty="0">
                <a:solidFill>
                  <a:schemeClr val="bg1"/>
                </a:solidFill>
              </a:rPr>
              <a:t>Opisując</a:t>
            </a:r>
            <a:r>
              <a:rPr lang="pl-PL" b="1" dirty="0">
                <a:solidFill>
                  <a:schemeClr val="bg1"/>
                </a:solidFill>
              </a:rPr>
              <a:t> 2022 rok nie można pominąć </a:t>
            </a:r>
            <a:r>
              <a:rPr lang="pl-PL" dirty="0">
                <a:solidFill>
                  <a:schemeClr val="bg1"/>
                </a:solidFill>
              </a:rPr>
              <a:t>kwestii związanych z globalnymi uwarunkowaniami, które w dużej mierze zdefiniowały również życie społeczności Gminy Nieporęt. </a:t>
            </a:r>
          </a:p>
          <a:p>
            <a:pPr algn="just"/>
            <a:r>
              <a:rPr lang="pl-PL" b="1" dirty="0">
                <a:solidFill>
                  <a:schemeClr val="bg1"/>
                </a:solidFill>
              </a:rPr>
              <a:t>Po okresie globalnej izolacji </a:t>
            </a:r>
            <a:r>
              <a:rPr lang="pl-PL" dirty="0">
                <a:solidFill>
                  <a:schemeClr val="bg1"/>
                </a:solidFill>
              </a:rPr>
              <a:t>wynikającej z epidemii wywołanej wirusem SARS-CoV-2,</a:t>
            </a:r>
          </a:p>
          <a:p>
            <a:pPr algn="just"/>
            <a:endParaRPr lang="pl-PL" dirty="0">
              <a:solidFill>
                <a:schemeClr val="bg1"/>
              </a:solidFill>
            </a:endParaRPr>
          </a:p>
          <a:p>
            <a:pPr algn="just"/>
            <a:endParaRPr lang="pl-PL" dirty="0">
              <a:solidFill>
                <a:schemeClr val="bg1"/>
              </a:solidFill>
            </a:endParaRPr>
          </a:p>
          <a:p>
            <a:pPr algn="just"/>
            <a:r>
              <a:rPr lang="pl-PL" dirty="0">
                <a:solidFill>
                  <a:schemeClr val="bg1"/>
                </a:solidFill>
              </a:rPr>
              <a:t>od </a:t>
            </a:r>
            <a:r>
              <a:rPr lang="pl-PL" b="1" dirty="0">
                <a:solidFill>
                  <a:schemeClr val="bg1"/>
                </a:solidFill>
              </a:rPr>
              <a:t>24 lutego 2022 roku</a:t>
            </a:r>
            <a:r>
              <a:rPr lang="pl-PL" dirty="0">
                <a:solidFill>
                  <a:schemeClr val="bg1"/>
                </a:solidFill>
              </a:rPr>
              <a:t> Gmina Nieporęt mierzy się z obliczem bezprecedensowego</a:t>
            </a:r>
            <a:r>
              <a:rPr lang="pl-PL" b="1" dirty="0">
                <a:solidFill>
                  <a:schemeClr val="bg1"/>
                </a:solidFill>
              </a:rPr>
              <a:t> zagrożenia </a:t>
            </a:r>
            <a:r>
              <a:rPr lang="pl-PL" dirty="0">
                <a:solidFill>
                  <a:schemeClr val="bg1"/>
                </a:solidFill>
              </a:rPr>
              <a:t>w związku z konfliktem zbrojnym za wschodnią granicą Rzeczypospolitej Polskiej. </a:t>
            </a:r>
          </a:p>
          <a:p>
            <a:pPr algn="just"/>
            <a:r>
              <a:rPr lang="pl-PL" sz="1800" dirty="0">
                <a:solidFill>
                  <a:schemeClr val="bg1"/>
                </a:solidFill>
                <a:effectLst/>
                <a:ea typeface="SimSun" panose="02010600030101010101" pitchFamily="2" charset="-122"/>
              </a:rPr>
              <a:t>Niepewność i ciągłe wyzwania rzeczywistości gospodarczej stały się udziałem także samorządów, borykających się z trudnościami w skali lokalnej.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066" y="377643"/>
            <a:ext cx="788246" cy="122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Zagrożenie znak Uwaga wykrzyknik symbol ostrzegawczy — Grafika ...">
            <a:extLst>
              <a:ext uri="{FF2B5EF4-FFF2-40B4-BE49-F238E27FC236}">
                <a16:creationId xmlns:a16="http://schemas.microsoft.com/office/drawing/2014/main" id="{F22A38C7-EFA4-8303-1146-B9F74AA8F0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40" name="Picture 16" descr="印度8头狮子确诊感染新冠病毒！啥症状？|印度|新冠肺炎_新浪新闻">
            <a:extLst>
              <a:ext uri="{FF2B5EF4-FFF2-40B4-BE49-F238E27FC236}">
                <a16:creationId xmlns:a16="http://schemas.microsoft.com/office/drawing/2014/main" id="{63C4E248-2FF1-BB4C-BC41-36A76E07C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97" y="1405616"/>
            <a:ext cx="4785474" cy="493940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zawartości 4">
            <a:extLst>
              <a:ext uri="{FF2B5EF4-FFF2-40B4-BE49-F238E27FC236}">
                <a16:creationId xmlns:a16="http://schemas.microsoft.com/office/drawing/2014/main" id="{EB8AA93C-5E2F-2C86-43CE-B0111C492E7D}"/>
              </a:ext>
            </a:extLst>
          </p:cNvPr>
          <p:cNvSpPr txBox="1">
            <a:spLocks/>
          </p:cNvSpPr>
          <p:nvPr/>
        </p:nvSpPr>
        <p:spPr>
          <a:xfrm>
            <a:off x="1413892" y="749978"/>
            <a:ext cx="7354415" cy="655638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664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999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727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799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199790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2587" indent="-171399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1999650" indent="-171399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3846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0908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7971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5034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pl-PL" sz="1800" b="1" dirty="0">
                <a:solidFill>
                  <a:srgbClr val="FFFF00"/>
                </a:solidFill>
              </a:rPr>
              <a:t>RAPORT o stanie Gminy Nieporęt</a:t>
            </a:r>
            <a:endParaRPr lang="pl-P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44101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54DAF8-8A87-28F2-4FB3-17019225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21" y="0"/>
            <a:ext cx="10657183" cy="6172200"/>
          </a:xfrm>
          <a:effectLst>
            <a:softEdge rad="635000"/>
          </a:effectLst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1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/>
            </a:r>
            <a:br>
              <a:rPr lang="pl-PL" sz="1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pl-PL" sz="1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/>
            </a:r>
            <a:br>
              <a:rPr lang="pl-PL" sz="1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pl-PL" sz="1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/>
            </a:r>
            <a:br>
              <a:rPr lang="pl-PL" sz="1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pl-PL" sz="1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/>
            </a:r>
            <a:br>
              <a:rPr lang="pl-PL" sz="1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pl-PL" sz="1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/>
            </a:r>
            <a:br>
              <a:rPr lang="pl-PL" sz="1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pl-PL" sz="1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/>
            </a:r>
            <a:br>
              <a:rPr lang="pl-PL" sz="1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pl-PL" sz="1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/>
            </a:r>
            <a:br>
              <a:rPr lang="pl-PL" sz="1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pl-PL" sz="1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/>
            </a:r>
            <a:br>
              <a:rPr lang="pl-PL" sz="1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pl-PL" sz="1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/>
            </a:r>
            <a:br>
              <a:rPr lang="pl-PL" sz="1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  <a:cs typeface="Mangal" panose="02040503050203030202" pitchFamily="18" charset="0"/>
              </a:rPr>
              <a:t>Od 28 lutego 2022 roku na terenie Gminy Nieporęt zaczęły działać przy ochotniczych strażach pożarnych i filiach gminnego ośrodka kultury, gminnym ośrodku pomocy społecznej punkty pomocowe,</a:t>
            </a:r>
            <a:b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  <a:cs typeface="Mangal" panose="02040503050203030202" pitchFamily="18" charset="0"/>
              </a:rPr>
              <a:t>- </a:t>
            </a:r>
            <a:r>
              <a:rPr lang="pl-PL" sz="2000" b="1" cap="none" dirty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Mangal" panose="02040503050203030202" pitchFamily="18" charset="0"/>
              </a:rPr>
              <a:t>p</a:t>
            </a:r>
            <a: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</a:rPr>
              <a:t>owołany został gminny koordynator ds. uchodźców z Ukrainy, </a:t>
            </a:r>
            <a: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  <a:cs typeface="Mangal" panose="02040503050203030202" pitchFamily="18" charset="0"/>
              </a:rPr>
              <a:t/>
            </a:r>
            <a:b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  <a:cs typeface="Mangal" panose="02040503050203030202" pitchFamily="18" charset="0"/>
              </a:rPr>
              <a:t>- zorganizowano:</a:t>
            </a:r>
            <a:r>
              <a:rPr lang="pl-PL" sz="2000" b="1" cap="none" dirty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Mangal" panose="02040503050203030202" pitchFamily="18" charset="0"/>
              </a:rPr>
              <a:t/>
            </a:r>
            <a:br>
              <a:rPr lang="pl-PL" sz="2000" b="1" cap="none" dirty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pl-PL" sz="2000" b="1" cap="none" dirty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Mangal" panose="02040503050203030202" pitchFamily="18" charset="0"/>
              </a:rPr>
              <a:t>	</a:t>
            </a:r>
            <a:r>
              <a:rPr lang="pl-PL" sz="2000" b="1" cap="none" dirty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>gminny punkt konsultacyjny,</a:t>
            </a:r>
            <a:br>
              <a:rPr lang="pl-PL" sz="2000" b="1" cap="none" dirty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</a:br>
            <a:r>
              <a:rPr lang="pl-PL" sz="2000" b="1" cap="none" dirty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>	</a:t>
            </a:r>
            <a: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  <a:cs typeface="Mangal" panose="02040503050203030202" pitchFamily="18" charset="0"/>
              </a:rPr>
              <a:t>gminny punkt zbiórki i wydawania rzeczy dla uchodźców z </a:t>
            </a:r>
            <a:r>
              <a:rPr lang="pl-PL" sz="2000" b="1" cap="none" dirty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Mangal" panose="02040503050203030202" pitchFamily="18" charset="0"/>
              </a:rPr>
              <a:t>U</a:t>
            </a:r>
            <a: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  <a:cs typeface="Mangal" panose="02040503050203030202" pitchFamily="18" charset="0"/>
              </a:rPr>
              <a:t>krainy,</a:t>
            </a:r>
            <a:b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  <a:cs typeface="Mangal" panose="02040503050203030202" pitchFamily="18" charset="0"/>
              </a:rPr>
              <a:t>	</a:t>
            </a:r>
            <a:r>
              <a:rPr lang="pl-PL" sz="2000" b="1" cap="none" dirty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Mangal" panose="02040503050203030202" pitchFamily="18" charset="0"/>
              </a:rPr>
              <a:t>g</a:t>
            </a:r>
            <a: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</a:rPr>
              <a:t>minny punkt noclegowy </a:t>
            </a:r>
            <a:r>
              <a:rPr lang="pl-PL" sz="2000" b="1" cap="none" dirty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> - </a:t>
            </a:r>
            <a: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</a:rPr>
              <a:t>baza pobytowa - SP im. B. Tokaja w Nieporęcie,</a:t>
            </a:r>
            <a:b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</a:rPr>
            </a:br>
            <a: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</a:rPr>
              <a:t>	stanowiska nadawania numerów PESEL i uruchomiono punkt foto., </a:t>
            </a:r>
            <a:b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</a:rPr>
            </a:br>
            <a: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</a:rPr>
              <a:t>	działania pomocowe GOPS,</a:t>
            </a:r>
            <a:b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</a:rPr>
            </a:br>
            <a: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</a:rPr>
              <a:t>	opiekę w </a:t>
            </a:r>
            <a:r>
              <a:rPr lang="pl-PL" sz="2000" b="1" kern="150" cap="none" dirty="0">
                <a:solidFill>
                  <a:schemeClr val="bg1"/>
                </a:solidFill>
                <a:effectLst/>
                <a:latin typeface="+mn-lt"/>
                <a:ea typeface="NSimSun" panose="02010609030101010101" pitchFamily="49" charset="-122"/>
              </a:rPr>
              <a:t>ramach świadczonych usług medycznych CM Nieporęt </a:t>
            </a:r>
            <a: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</a:rPr>
              <a:t/>
            </a:r>
            <a:b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</a:rPr>
            </a:br>
            <a:r>
              <a:rPr lang="pl-PL" sz="2000" b="1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</a:rPr>
              <a:t>	opiekę i wsparcie dzieci/uczniów uchodźców z Ukrainy</a:t>
            </a:r>
            <a:r>
              <a:rPr lang="pl-PL" sz="2000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</a:rPr>
              <a:t>.</a:t>
            </a:r>
            <a:br>
              <a:rPr lang="pl-PL" sz="2000" cap="none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</a:rPr>
            </a:br>
            <a:r>
              <a:rPr lang="pl-PL" sz="1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/>
            </a:r>
            <a:br>
              <a:rPr lang="pl-PL" sz="1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/>
            </a:r>
            <a:br>
              <a:rPr lang="pl-PL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</a:b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3D9CAE5-7CF7-025A-B9FC-402A7B58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685800"/>
            <a:ext cx="7354415" cy="655638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1800" b="1" dirty="0">
                <a:solidFill>
                  <a:srgbClr val="FFFF00"/>
                </a:solidFill>
              </a:rPr>
              <a:t>Wsparcie i solidarność z obywatelami Ukrainy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1026" name="Picture 2" descr="Доставка - «Компания Салют»">
            <a:extLst>
              <a:ext uri="{FF2B5EF4-FFF2-40B4-BE49-F238E27FC236}">
                <a16:creationId xmlns:a16="http://schemas.microsoft.com/office/drawing/2014/main" id="{1CDD3B5F-5799-1F95-E184-9C992A2AC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180" y="2522537"/>
            <a:ext cx="8064896" cy="3947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3DDD0F15-665B-5721-3D1F-423090DDF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240" y="190500"/>
            <a:ext cx="3447800" cy="1646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847320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4034" y="1556793"/>
            <a:ext cx="10378929" cy="4437608"/>
          </a:xfrm>
        </p:spPr>
        <p:txBody>
          <a:bodyPr>
            <a:normAutofit/>
          </a:bodyPr>
          <a:lstStyle/>
          <a:p>
            <a:pPr algn="just"/>
            <a:r>
              <a:rPr lang="pl-PL" sz="1600" b="1" dirty="0">
                <a:solidFill>
                  <a:schemeClr val="bg1"/>
                </a:solidFill>
              </a:rPr>
              <a:t>Dzieci/uczniowie uchodźców z Ukrainy objęte opieką oraz wsparciem w gminnych szkołach i przedszkolach w 2022 roku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965747"/>
              </p:ext>
            </p:extLst>
          </p:nvPr>
        </p:nvGraphicFramePr>
        <p:xfrm>
          <a:off x="1785372" y="2266925"/>
          <a:ext cx="8917552" cy="4193689"/>
        </p:xfrm>
        <a:graphic>
          <a:graphicData uri="http://schemas.openxmlformats.org/drawingml/2006/table">
            <a:tbl>
              <a:tblPr firstRow="1" lastRow="1" bandCol="1">
                <a:tableStyleId>{5C22544A-7EE6-4342-B048-85BDC9FD1C3A}</a:tableStyleId>
              </a:tblPr>
              <a:tblGrid>
                <a:gridCol w="1474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0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2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20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87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7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49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49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490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4156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6295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rgbClr val="BF8F00"/>
                          </a:solidFill>
                          <a:effectLst/>
                        </a:rPr>
                        <a:t> 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effectLst/>
                        </a:rPr>
                        <a:t>SP  w Nieporęcie</a:t>
                      </a:r>
                      <a:endParaRPr lang="pl-PL" sz="1000" b="1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effectLst/>
                        </a:rPr>
                        <a:t>SP  w Józefowie</a:t>
                      </a:r>
                      <a:endParaRPr lang="pl-PL" sz="1000" b="1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effectLst/>
                        </a:rPr>
                        <a:t>SP w Białobrzegach</a:t>
                      </a:r>
                      <a:endParaRPr lang="pl-PL" sz="1000" b="1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effectLst/>
                        </a:rPr>
                        <a:t>SP w Izabelinie</a:t>
                      </a:r>
                      <a:endParaRPr lang="pl-PL" sz="1000" b="1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effectLst/>
                        </a:rPr>
                        <a:t>SP w Wólce Radzymińskiej</a:t>
                      </a:r>
                      <a:endParaRPr lang="pl-PL" sz="1000" b="1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effectLst/>
                        </a:rPr>
                        <a:t>SP w Stanisławowie Pierwszym</a:t>
                      </a:r>
                      <a:endParaRPr lang="pl-PL" sz="1000" b="1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effectLst/>
                        </a:rPr>
                        <a:t>GP w Nieporęcie</a:t>
                      </a:r>
                      <a:endParaRPr lang="pl-PL" sz="1000" b="1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effectLst/>
                        </a:rPr>
                        <a:t>GP w Białobrzegach</a:t>
                      </a:r>
                      <a:endParaRPr lang="pl-PL" sz="1000" b="1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effectLst/>
                        </a:rPr>
                        <a:t>GP w Zegrzu Południowym</a:t>
                      </a:r>
                      <a:endParaRPr lang="pl-PL" sz="1000" b="1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effectLst/>
                        </a:rPr>
                        <a:t>GP w Wólce Radzymińskiej</a:t>
                      </a:r>
                      <a:endParaRPr lang="pl-PL" sz="1000" b="1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</a:rPr>
                        <a:t>Razem</a:t>
                      </a:r>
                      <a:endParaRPr lang="pl-PL" sz="1100" b="1" dirty="0">
                        <a:solidFill>
                          <a:srgbClr val="BF8F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>
                          <a:solidFill>
                            <a:srgbClr val="BF8F00"/>
                          </a:solidFill>
                          <a:effectLst/>
                        </a:rPr>
                        <a:t> 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8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Okres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Liczba uczniów- uchodźców z Ukrainy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8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24.02-31.03.2022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21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22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92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8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01.04-30.04.2022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45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47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41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189</a:t>
                      </a:r>
                      <a:r>
                        <a:rPr lang="pl-PL" sz="1100" b="0" dirty="0">
                          <a:solidFill>
                            <a:srgbClr val="BF8F00"/>
                          </a:solidFill>
                          <a:effectLst/>
                        </a:rPr>
                        <a:t> 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8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01.05-31.05.2022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39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41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167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8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01.06-30.06.2022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38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31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41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144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8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01.07-31.07.2022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38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29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pl-PL" sz="1100" b="0" i="1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38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137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8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01.08-31.08.2022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38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29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38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137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8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01.09-30.09.2022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34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97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48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01.10-31.10.2022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22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91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48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01.11-30.11.2022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28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81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8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01.12-31.12.2022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26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81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48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</a:rPr>
                        <a:t>Razem</a:t>
                      </a:r>
                      <a:endParaRPr lang="pl-PL" sz="1200" b="1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277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281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34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109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81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335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36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37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pl-PL" sz="1100" b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endParaRPr lang="pl-PL" sz="1100" b="0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</a:rPr>
                        <a:t>1216</a:t>
                      </a:r>
                      <a:r>
                        <a:rPr lang="pl-PL" sz="1100" b="1" dirty="0">
                          <a:solidFill>
                            <a:srgbClr val="BF8F00"/>
                          </a:solidFill>
                          <a:effectLst/>
                        </a:rPr>
                        <a:t> </a:t>
                      </a:r>
                      <a:endParaRPr lang="pl-PL" sz="1100" b="1" dirty="0">
                        <a:solidFill>
                          <a:srgbClr val="BF8F00"/>
                        </a:solidFill>
                        <a:effectLst/>
                        <a:latin typeface="Calibri"/>
                        <a:ea typeface="SimSu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550" y="193613"/>
            <a:ext cx="3447800" cy="1646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299960FC-9032-50ED-670D-480BF502B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20713"/>
            <a:ext cx="7642447" cy="792162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1800" b="1" cap="none" dirty="0">
                <a:solidFill>
                  <a:srgbClr val="FFFF00"/>
                </a:solidFill>
              </a:rPr>
              <a:t>Wsparcie i solidarność z obywatelami Ukrainy</a:t>
            </a:r>
            <a:endParaRPr lang="pl-PL" cap="non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60824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034" y="764704"/>
            <a:ext cx="7642626" cy="792000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1800" b="1" cap="none" dirty="0">
                <a:solidFill>
                  <a:srgbClr val="FFFF00"/>
                </a:solidFill>
              </a:rPr>
              <a:t>Wsparcie i solidarność z obywatelami Ukrainy</a:t>
            </a:r>
            <a:endParaRPr lang="pl-PL" sz="1800" cap="none" dirty="0">
              <a:solidFill>
                <a:srgbClr val="FFFF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4034" y="2204864"/>
            <a:ext cx="10378929" cy="3789536"/>
          </a:xfrm>
        </p:spPr>
        <p:txBody>
          <a:bodyPr>
            <a:normAutofit/>
          </a:bodyPr>
          <a:lstStyle/>
          <a:p>
            <a:pPr algn="just"/>
            <a:r>
              <a:rPr lang="pl-PL" sz="1600" dirty="0">
                <a:solidFill>
                  <a:schemeClr val="bg1"/>
                </a:solidFill>
              </a:rPr>
              <a:t>W 2022 roku obywatele Ukrainy, którzy w wyniku wojny opuścili swój kraj i uzyskali status UKR -  w Urzędzie Gminy Nieporęt nadano 1090 takich numerów PESEL , mogli korzystać z pomocy społecznej na takich warunkach jak obywatele polscy. Ze świadczeń rodzinnych skorzystało 60 ukraińskich  rodzin, na łączną kwotę 91 502 zł.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</a:rPr>
              <a:t>Natomiast świadczenie pieniężne z tytułu zapewnienia zakwaterowania i wyżywienia obywatelom Ukrainy  przyznano łącznie na  2775 osób. Na to zadanie wydatkowano </a:t>
            </a:r>
            <a:r>
              <a:rPr lang="pl-PL" sz="1600" kern="150" dirty="0">
                <a:solidFill>
                  <a:schemeClr val="bg1"/>
                </a:solidFill>
              </a:rPr>
              <a:t>3 448 840 zł.</a:t>
            </a:r>
          </a:p>
          <a:p>
            <a:pPr algn="just"/>
            <a:endParaRPr lang="pl-PL" sz="1600" dirty="0">
              <a:solidFill>
                <a:schemeClr val="bg1"/>
              </a:solidFill>
            </a:endParaRPr>
          </a:p>
          <a:p>
            <a:pPr algn="just"/>
            <a:endParaRPr lang="pl-PL" sz="1600" dirty="0">
              <a:solidFill>
                <a:schemeClr val="bg1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773932" y="4293096"/>
          <a:ext cx="8856985" cy="1705229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45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50" dirty="0">
                          <a:effectLst/>
                        </a:rPr>
                        <a:t>Liczba wszystkich pozytywnie rozpatrzonych wniosków do dnia 30.12.2022 r.</a:t>
                      </a:r>
                      <a:endParaRPr lang="pl-PL" sz="1600" b="1" kern="150" dirty="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50" dirty="0">
                          <a:effectLst/>
                        </a:rPr>
                        <a:t>Łączna liczba obywateli Ukrainy objętych pozytywnie rozpatrzonymi wnioskami</a:t>
                      </a:r>
                      <a:endParaRPr lang="pl-PL" sz="1600" b="1" kern="150" dirty="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50" dirty="0">
                          <a:effectLst/>
                        </a:rPr>
                        <a:t>Kwota wydatkowana na wypłatę świadczeń pieniężnych na dzień 30.12.2022 r.</a:t>
                      </a:r>
                      <a:endParaRPr lang="pl-PL" sz="1600" b="1" kern="150" dirty="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50">
                          <a:effectLst/>
                        </a:rPr>
                        <a:t>732</a:t>
                      </a:r>
                      <a:endParaRPr lang="pl-PL" sz="1600" b="1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50" dirty="0">
                          <a:effectLst/>
                        </a:rPr>
                        <a:t>2775</a:t>
                      </a:r>
                      <a:endParaRPr lang="pl-PL" sz="1600" b="1" kern="150" dirty="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50" dirty="0">
                          <a:effectLst/>
                        </a:rPr>
                        <a:t>3 448 840 zł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50" dirty="0">
                          <a:effectLst/>
                        </a:rPr>
                        <a:t> </a:t>
                      </a:r>
                      <a:endParaRPr lang="pl-PL" sz="1600" b="1" kern="150" dirty="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1">
            <a:extLst>
              <a:ext uri="{FF2B5EF4-FFF2-40B4-BE49-F238E27FC236}">
                <a16:creationId xmlns:a16="http://schemas.microsoft.com/office/drawing/2014/main" id="{9CB23387-C0F8-0665-041F-2378130B2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84" y="337630"/>
            <a:ext cx="3447800" cy="1646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518709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65820" y="1196753"/>
            <a:ext cx="10018889" cy="530808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l-PL" sz="6400" dirty="0">
                <a:solidFill>
                  <a:schemeClr val="bg1"/>
                </a:solidFill>
              </a:rPr>
              <a:t>Obywatelowi Ukrainy przebywającemu na terytorium Rzeczypospolitej Polskiej, którego pobyt na terytorium Rzeczypospolitej Polskiej jest uznawany za legalny i który został wpisany do rejestru PESEL, mogą być przyznane świadczenia, na zasadach i w trybie ustawy z dnia 12 marca 2004 r. o pomocy społecznej.</a:t>
            </a:r>
          </a:p>
          <a:p>
            <a:pPr algn="just">
              <a:lnSpc>
                <a:spcPct val="120000"/>
              </a:lnSpc>
            </a:pPr>
            <a:r>
              <a:rPr lang="pl-PL" sz="6400" dirty="0">
                <a:solidFill>
                  <a:schemeClr val="bg1"/>
                </a:solidFill>
              </a:rPr>
              <a:t>W Gminie Nieporęt </a:t>
            </a:r>
            <a:r>
              <a:rPr lang="pl-PL" sz="6400" b="1" dirty="0">
                <a:solidFill>
                  <a:schemeClr val="bg1"/>
                </a:solidFill>
              </a:rPr>
              <a:t>w 2022 roku</a:t>
            </a:r>
            <a:r>
              <a:rPr lang="pl-PL" sz="6400" dirty="0">
                <a:solidFill>
                  <a:schemeClr val="bg1"/>
                </a:solidFill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pl-PL" sz="6400" b="1" dirty="0">
                <a:solidFill>
                  <a:schemeClr val="bg1"/>
                </a:solidFill>
              </a:rPr>
              <a:t>165 dzieci</a:t>
            </a:r>
            <a:r>
              <a:rPr lang="pl-PL" sz="6400" dirty="0">
                <a:solidFill>
                  <a:schemeClr val="bg1"/>
                </a:solidFill>
              </a:rPr>
              <a:t>, zapewniono gorący posiłek w szkole/zasiłek celowy na posiłek w szkole </a:t>
            </a:r>
          </a:p>
          <a:p>
            <a:pPr algn="just">
              <a:lnSpc>
                <a:spcPct val="120000"/>
              </a:lnSpc>
            </a:pPr>
            <a:r>
              <a:rPr lang="pl-PL" sz="6400" dirty="0">
                <a:solidFill>
                  <a:schemeClr val="bg1"/>
                </a:solidFill>
              </a:rPr>
              <a:t>– kwota świadczeń </a:t>
            </a:r>
            <a:r>
              <a:rPr lang="pl-PL" sz="6400" b="1" dirty="0">
                <a:solidFill>
                  <a:schemeClr val="bg1"/>
                </a:solidFill>
              </a:rPr>
              <a:t>59 713,00 zł</a:t>
            </a:r>
            <a:r>
              <a:rPr lang="pl-PL" sz="6400" dirty="0">
                <a:solidFill>
                  <a:schemeClr val="bg1"/>
                </a:solidFill>
              </a:rPr>
              <a:t>;</a:t>
            </a:r>
          </a:p>
          <a:p>
            <a:pPr algn="just">
              <a:lnSpc>
                <a:spcPct val="120000"/>
              </a:lnSpc>
            </a:pPr>
            <a:r>
              <a:rPr lang="pl-PL" sz="6400" b="1" dirty="0">
                <a:solidFill>
                  <a:schemeClr val="bg1"/>
                </a:solidFill>
              </a:rPr>
              <a:t>20 dzieci</a:t>
            </a:r>
            <a:r>
              <a:rPr lang="pl-PL" sz="6400" dirty="0">
                <a:solidFill>
                  <a:schemeClr val="bg1"/>
                </a:solidFill>
              </a:rPr>
              <a:t>, zapewniono wyżywienie w przedszkolu </a:t>
            </a:r>
          </a:p>
          <a:p>
            <a:pPr algn="just">
              <a:lnSpc>
                <a:spcPct val="120000"/>
              </a:lnSpc>
            </a:pPr>
            <a:r>
              <a:rPr lang="pl-PL" sz="6400" dirty="0">
                <a:solidFill>
                  <a:schemeClr val="bg1"/>
                </a:solidFill>
              </a:rPr>
              <a:t>– kwota świadczeń </a:t>
            </a:r>
            <a:r>
              <a:rPr lang="pl-PL" sz="6400" b="1" dirty="0">
                <a:solidFill>
                  <a:schemeClr val="bg1"/>
                </a:solidFill>
              </a:rPr>
              <a:t>15 054,00 zł</a:t>
            </a:r>
            <a:r>
              <a:rPr lang="pl-PL" sz="6400" dirty="0">
                <a:solidFill>
                  <a:schemeClr val="bg1"/>
                </a:solidFill>
              </a:rPr>
              <a:t>;</a:t>
            </a:r>
          </a:p>
          <a:p>
            <a:pPr algn="just">
              <a:lnSpc>
                <a:spcPct val="120000"/>
              </a:lnSpc>
            </a:pPr>
            <a:r>
              <a:rPr lang="pl-PL" sz="6400" b="1" dirty="0">
                <a:solidFill>
                  <a:schemeClr val="bg1"/>
                </a:solidFill>
              </a:rPr>
              <a:t>3 zasiłki celowe</a:t>
            </a:r>
            <a:r>
              <a:rPr lang="pl-PL" sz="6400" dirty="0">
                <a:solidFill>
                  <a:schemeClr val="bg1"/>
                </a:solidFill>
              </a:rPr>
              <a:t> na zaspokojenie innych potrzeb </a:t>
            </a:r>
          </a:p>
          <a:p>
            <a:pPr algn="just">
              <a:lnSpc>
                <a:spcPct val="120000"/>
              </a:lnSpc>
            </a:pPr>
            <a:r>
              <a:rPr lang="pl-PL" sz="6400" dirty="0">
                <a:solidFill>
                  <a:schemeClr val="bg1"/>
                </a:solidFill>
              </a:rPr>
              <a:t>– kwota świadczeń </a:t>
            </a:r>
            <a:r>
              <a:rPr lang="pl-PL" sz="6400" b="1" dirty="0">
                <a:solidFill>
                  <a:schemeClr val="bg1"/>
                </a:solidFill>
              </a:rPr>
              <a:t>997,14 zł.</a:t>
            </a:r>
          </a:p>
          <a:p>
            <a:pPr algn="just"/>
            <a:r>
              <a:rPr lang="pl-PL" sz="6400" b="1" dirty="0">
                <a:solidFill>
                  <a:schemeClr val="bg1"/>
                </a:solidFill>
              </a:rPr>
              <a:t>Jednorazowe świadczenie pieniężne </a:t>
            </a:r>
            <a:r>
              <a:rPr lang="pl-PL" sz="6400" dirty="0">
                <a:solidFill>
                  <a:schemeClr val="bg1"/>
                </a:solidFill>
              </a:rPr>
              <a:t>przysługujące</a:t>
            </a:r>
          </a:p>
          <a:p>
            <a:pPr algn="just"/>
            <a:r>
              <a:rPr lang="pl-PL" sz="6400" dirty="0">
                <a:solidFill>
                  <a:schemeClr val="bg1"/>
                </a:solidFill>
              </a:rPr>
              <a:t>obywatelom Ukrainy w postaci jednorazowego</a:t>
            </a:r>
          </a:p>
          <a:p>
            <a:pPr algn="just"/>
            <a:r>
              <a:rPr lang="pl-PL" sz="6400" dirty="0">
                <a:solidFill>
                  <a:schemeClr val="bg1"/>
                </a:solidFill>
              </a:rPr>
              <a:t>świadczenia pieniężnego w wysokości 300 zł na osobę, </a:t>
            </a:r>
          </a:p>
          <a:p>
            <a:pPr algn="just"/>
            <a:r>
              <a:rPr lang="pl-PL" sz="6400" dirty="0">
                <a:solidFill>
                  <a:schemeClr val="bg1"/>
                </a:solidFill>
              </a:rPr>
              <a:t>przeznaczonego na utrzymanie (żywność, odzież, </a:t>
            </a:r>
          </a:p>
          <a:p>
            <a:pPr algn="just"/>
            <a:r>
              <a:rPr lang="pl-PL" sz="6400" dirty="0">
                <a:solidFill>
                  <a:schemeClr val="bg1"/>
                </a:solidFill>
              </a:rPr>
              <a:t>obuwie, środki higieny osobistej oraz opłaty mieszkaniowe. </a:t>
            </a:r>
          </a:p>
          <a:p>
            <a:pPr algn="just"/>
            <a:r>
              <a:rPr lang="pl-PL" sz="6400" b="1" dirty="0">
                <a:solidFill>
                  <a:schemeClr val="bg1"/>
                </a:solidFill>
              </a:rPr>
              <a:t>1 058 jednorazowych świadczeń pieniężnych – kwota świadczeń 317 400,00 zł 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A2707E5-5605-EA7C-ECA4-7D0D6BA02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20" y="178316"/>
            <a:ext cx="7354415" cy="864195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1800" b="1" cap="none" dirty="0">
                <a:solidFill>
                  <a:srgbClr val="FFFF00"/>
                </a:solidFill>
              </a:rPr>
              <a:t>Wsparcie i solidarność z obywatelami Ukrainy</a:t>
            </a:r>
            <a:endParaRPr lang="pl-PL" sz="1800" cap="none" dirty="0">
              <a:solidFill>
                <a:srgbClr val="FFFF00"/>
              </a:solidFill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E1C0ECB0-A514-F833-7266-3B4EC68C2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668" y="-37854"/>
            <a:ext cx="3447800" cy="1646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Pin on Helthy, fitness food">
            <a:extLst>
              <a:ext uri="{FF2B5EF4-FFF2-40B4-BE49-F238E27FC236}">
                <a16:creationId xmlns:a16="http://schemas.microsoft.com/office/drawing/2014/main" id="{D73DDA0A-2615-0221-C466-72FD2BD3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28" y="3050186"/>
            <a:ext cx="4942285" cy="323906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499555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29916" y="416421"/>
            <a:ext cx="7848872" cy="720080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pl-PL" sz="1800" b="1" cap="none" dirty="0">
                <a:solidFill>
                  <a:srgbClr val="FFFF00"/>
                </a:solidFill>
              </a:rPr>
              <a:t>Niepewność oraz wyzwania gospodarcze  i energetyczne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99833" y="1268760"/>
            <a:ext cx="9865096" cy="5184576"/>
          </a:xfrm>
          <a:effectLst>
            <a:softEdge rad="317500"/>
          </a:effectLst>
        </p:spPr>
        <p:txBody>
          <a:bodyPr>
            <a:noAutofit/>
          </a:bodyPr>
          <a:lstStyle/>
          <a:p>
            <a:pPr algn="just"/>
            <a:r>
              <a:rPr lang="pl-PL" sz="1400" dirty="0">
                <a:solidFill>
                  <a:schemeClr val="bg1"/>
                </a:solidFill>
              </a:rPr>
              <a:t>Globalną konsekwencją epidemii wywołanej wirusem SARS-CoV-2, a następnie wojny w Ukrainie jest kryzys gospodarczy i energetyczny. </a:t>
            </a:r>
          </a:p>
          <a:p>
            <a:pPr algn="just"/>
            <a:endParaRPr lang="pl-PL" sz="1400" dirty="0">
              <a:solidFill>
                <a:schemeClr val="bg1"/>
              </a:solidFill>
            </a:endParaRPr>
          </a:p>
          <a:p>
            <a:pPr algn="ctr"/>
            <a:r>
              <a:rPr lang="pl-PL" sz="1800" b="1" u="sng" dirty="0">
                <a:solidFill>
                  <a:schemeClr val="bg1"/>
                </a:solidFill>
              </a:rPr>
              <a:t>WĘGIEL</a:t>
            </a:r>
          </a:p>
          <a:p>
            <a:pPr algn="ctr"/>
            <a:r>
              <a:rPr lang="pl-PL" sz="1800" b="1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pl-PL" sz="1600" b="1" dirty="0">
                <a:solidFill>
                  <a:schemeClr val="bg1"/>
                </a:solidFill>
              </a:rPr>
              <a:t>Kryzys energetyczny wymusił kolejne zadanie, z którym mierzyła się Gmina pod koniec 2022 roku. Była to dystrybucja i sprzedaż węgla dla gospodarstw domowych. </a:t>
            </a:r>
          </a:p>
          <a:p>
            <a:pPr algn="just"/>
            <a:r>
              <a:rPr lang="pl-PL" sz="1600" b="1" dirty="0">
                <a:solidFill>
                  <a:schemeClr val="bg1"/>
                </a:solidFill>
              </a:rPr>
              <a:t>Gmina w 2022 roku dokonywała sprzedaży węgla na zasadach preferencyjnych, dla osób fizycznych w gospodarstwach domowych. Węgiel dostarczany był do Gminy z polskiej kopalni Piast-Ziemowit. </a:t>
            </a:r>
          </a:p>
          <a:p>
            <a:pPr algn="just"/>
            <a:endParaRPr lang="pl-PL" sz="1600" b="1" dirty="0">
              <a:solidFill>
                <a:schemeClr val="bg1"/>
              </a:solidFill>
            </a:endParaRPr>
          </a:p>
          <a:p>
            <a:pPr algn="just"/>
            <a:r>
              <a:rPr lang="pl-PL" sz="1600" b="1" dirty="0">
                <a:solidFill>
                  <a:schemeClr val="bg1"/>
                </a:solidFill>
                <a:highlight>
                  <a:srgbClr val="FFFF00"/>
                </a:highlight>
              </a:rPr>
              <a:t>Łączny koszt </a:t>
            </a:r>
            <a:r>
              <a:rPr lang="pl-PL" sz="1600" b="1" dirty="0">
                <a:solidFill>
                  <a:schemeClr val="bg1"/>
                </a:solidFill>
              </a:rPr>
              <a:t>realizacji zadania w 2022 roku wyniósł </a:t>
            </a:r>
            <a:r>
              <a:rPr lang="pl-PL" sz="1600" b="1" dirty="0">
                <a:solidFill>
                  <a:schemeClr val="bg1"/>
                </a:solidFill>
                <a:highlight>
                  <a:srgbClr val="FFFF00"/>
                </a:highlight>
              </a:rPr>
              <a:t>195 468,84 zł. </a:t>
            </a:r>
          </a:p>
          <a:p>
            <a:pPr algn="just"/>
            <a:r>
              <a:rPr lang="pl-PL" sz="1600" b="1" dirty="0">
                <a:solidFill>
                  <a:schemeClr val="bg1"/>
                </a:solidFill>
                <a:highlight>
                  <a:srgbClr val="FFFF00"/>
                </a:highlight>
              </a:rPr>
              <a:t>76 gospodarstw domowych </a:t>
            </a:r>
            <a:r>
              <a:rPr lang="pl-PL" sz="1600" b="1" dirty="0">
                <a:solidFill>
                  <a:schemeClr val="bg1"/>
                </a:solidFill>
              </a:rPr>
              <a:t>kupiło łącznie </a:t>
            </a:r>
            <a:r>
              <a:rPr lang="pl-PL" sz="1600" b="1" dirty="0">
                <a:solidFill>
                  <a:schemeClr val="bg1"/>
                </a:solidFill>
                <a:highlight>
                  <a:srgbClr val="FFFF00"/>
                </a:highlight>
              </a:rPr>
              <a:t>102 tony </a:t>
            </a:r>
            <a:r>
              <a:rPr lang="pl-PL" sz="1600" b="1" dirty="0">
                <a:solidFill>
                  <a:schemeClr val="bg1"/>
                </a:solidFill>
              </a:rPr>
              <a:t>węgla.</a:t>
            </a:r>
          </a:p>
          <a:p>
            <a:pPr algn="just"/>
            <a:endParaRPr lang="pl-PL" sz="1200" dirty="0">
              <a:solidFill>
                <a:schemeClr val="bg1"/>
              </a:solidFill>
            </a:endParaRPr>
          </a:p>
          <a:p>
            <a:pPr algn="just"/>
            <a:endParaRPr lang="pl-PL" sz="1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498" y="319557"/>
            <a:ext cx="652876" cy="96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Skład Opału Sandomierz - Polska Grupa Węglowa - Rzeczyca Mokra ...">
            <a:extLst>
              <a:ext uri="{FF2B5EF4-FFF2-40B4-BE49-F238E27FC236}">
                <a16:creationId xmlns:a16="http://schemas.microsoft.com/office/drawing/2014/main" id="{5C95738F-818A-164A-1C96-BD2F65F85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34" y="2132856"/>
            <a:ext cx="9865096" cy="454749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848596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72D816-5F8F-D01D-775B-E382F8E4C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509342"/>
            <a:ext cx="7397746" cy="708516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pl-PL" sz="1800" b="1" cap="none" dirty="0">
                <a:solidFill>
                  <a:srgbClr val="FFFF00"/>
                </a:solidFill>
              </a:rPr>
              <a:t>Niepewność oraz wyzwania gospodarcze i energetyczne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0DDA017-898A-E2E5-E85E-14F6B834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7868" y="1700808"/>
            <a:ext cx="8928991" cy="4293592"/>
          </a:xfrm>
        </p:spPr>
        <p:txBody>
          <a:bodyPr>
            <a:normAutofit/>
          </a:bodyPr>
          <a:lstStyle/>
          <a:p>
            <a:pPr algn="ctr"/>
            <a:r>
              <a:rPr lang="pl-PL" sz="1800" b="1" u="sng" dirty="0">
                <a:solidFill>
                  <a:schemeClr val="bg1"/>
                </a:solidFill>
              </a:rPr>
              <a:t>ENERGIA ELEKTRYCZNA</a:t>
            </a:r>
          </a:p>
          <a:p>
            <a:pPr algn="ctr"/>
            <a:endParaRPr lang="pl-PL" sz="1800" b="1" u="sng" dirty="0">
              <a:solidFill>
                <a:schemeClr val="bg1"/>
              </a:solidFill>
            </a:endParaRPr>
          </a:p>
          <a:p>
            <a:pPr algn="ctr"/>
            <a:r>
              <a:rPr lang="pl-PL" sz="1800" b="1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pl-PL" sz="1800" b="1" dirty="0">
                <a:solidFill>
                  <a:schemeClr val="bg1"/>
                </a:solidFill>
              </a:rPr>
              <a:t>Gmina Nieporęt i jej jednostki organizacyjne, które prowadzą wspólną politykę zakupową dotyczącą dostawy energii elektrycznej, do końca 2022 roku miała zagwarantowaną stawkę umowną w wysokości ok. 0,33 zł/kWh. </a:t>
            </a:r>
          </a:p>
          <a:p>
            <a:pPr algn="just"/>
            <a:r>
              <a:rPr lang="pl-PL" sz="1800" b="1" dirty="0">
                <a:solidFill>
                  <a:schemeClr val="bg1"/>
                </a:solidFill>
              </a:rPr>
              <a:t>W okresie październik - listopad 2022 r. rynek dostawców energii elektrycznej uległ „zawieszeniu”, w związku z czym Gmina i jej jednostki zmuszone były przejść na tzw. dostawę rezerwową.</a:t>
            </a:r>
          </a:p>
          <a:p>
            <a:pPr algn="just"/>
            <a:r>
              <a:rPr lang="pl-PL" sz="1800" b="1" dirty="0">
                <a:solidFill>
                  <a:schemeClr val="bg1"/>
                </a:solidFill>
              </a:rPr>
              <a:t>Sytuacja ekonomiczna wymusiła także ograniczenia w korzystaniu z energii elektrycznej w miejscach użyteczności publicznej Gminy Nieporęt.</a:t>
            </a:r>
          </a:p>
          <a:p>
            <a:endParaRPr lang="pl-P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C5DBC86-28DC-3D60-3F8C-288AD4BD1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827" y="350792"/>
            <a:ext cx="576064" cy="85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Power supply will remain affected on Dec.11 - Bold News">
            <a:extLst>
              <a:ext uri="{FF2B5EF4-FFF2-40B4-BE49-F238E27FC236}">
                <a16:creationId xmlns:a16="http://schemas.microsoft.com/office/drawing/2014/main" id="{9CA2FBC0-F679-087D-E35B-2A5B32FD4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20" y="1700808"/>
            <a:ext cx="10622965" cy="489654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11648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Wycinek">
  <a:themeElements>
    <a:clrScheme name="Niestandardowy 1">
      <a:dk1>
        <a:sysClr val="windowText" lastClr="000000"/>
      </a:dk1>
      <a:lt1>
        <a:sysClr val="window" lastClr="FFFFFF"/>
      </a:lt1>
      <a:dk2>
        <a:srgbClr val="BCE1F7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lefon służbowy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Telefon służbowy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lefon służbowy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Telefon służbowy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182A0E-7F17-4A86-A7C5-8846F54E4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Wycinek</Template>
  <TotalTime>0</TotalTime>
  <Words>4045</Words>
  <Application>Microsoft Office PowerPoint</Application>
  <PresentationFormat>Niestandardowy</PresentationFormat>
  <Paragraphs>595</Paragraphs>
  <Slides>29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14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44" baseType="lpstr">
      <vt:lpstr>NSimSun</vt:lpstr>
      <vt:lpstr>SimSun</vt:lpstr>
      <vt:lpstr>Arial</vt:lpstr>
      <vt:lpstr>Calibri</vt:lpstr>
      <vt:lpstr>Century Gothic</vt:lpstr>
      <vt:lpstr>Franklin Gothic Medium</vt:lpstr>
      <vt:lpstr>Liberation Serif</vt:lpstr>
      <vt:lpstr>Lucida Sans</vt:lpstr>
      <vt:lpstr>Lucida Sans Unicode</vt:lpstr>
      <vt:lpstr>Mangal</vt:lpstr>
      <vt:lpstr>Times New Roman</vt:lpstr>
      <vt:lpstr>Wingdings</vt:lpstr>
      <vt:lpstr>Wingdings 3</vt:lpstr>
      <vt:lpstr>幼圆</vt:lpstr>
      <vt:lpstr>Wycinek</vt:lpstr>
      <vt:lpstr>RAPORT O STANIE GMINY NIEPORĘT  za 2022 rok</vt:lpstr>
      <vt:lpstr>Prezentacja programu PowerPoint</vt:lpstr>
      <vt:lpstr>Prezentacja programu PowerPoint</vt:lpstr>
      <vt:lpstr>         Od 28 lutego 2022 roku na terenie Gminy Nieporęt zaczęły działać przy ochotniczych strażach pożarnych i filiach gminnego ośrodka kultury, gminnym ośrodku pomocy społecznej punkty pomocowe, - powołany został gminny koordynator ds. uchodźców z Ukrainy,  - zorganizowano:  gminny punkt konsultacyjny,  gminny punkt zbiórki i wydawania rzeczy dla uchodźców z Ukrainy,  gminny punkt noclegowy  - baza pobytowa - SP im. B. Tokaja w Nieporęcie,  stanowiska nadawania numerów PESEL i uruchomiono punkt foto.,   działania pomocowe GOPS,  opiekę w ramach świadczonych usług medycznych CM Nieporęt   opiekę i wsparcie dzieci/uczniów uchodźców z Ukrainy.   </vt:lpstr>
      <vt:lpstr>Wsparcie i solidarność z obywatelami Ukrainy</vt:lpstr>
      <vt:lpstr>Wsparcie i solidarność z obywatelami Ukrainy</vt:lpstr>
      <vt:lpstr>Wsparcie i solidarność z obywatelami Ukrainy</vt:lpstr>
      <vt:lpstr>Niepewność oraz wyzwania gospodarcze  i energetyczne </vt:lpstr>
      <vt:lpstr>Niepewność oraz wyzwania gospodarcze i energetyczne</vt:lpstr>
      <vt:lpstr>Niepewność oraz wyzwania gospodarcze i energetyczne</vt:lpstr>
      <vt:lpstr>Niepewność oraz wyzwania gospodarcze i energetyczne </vt:lpstr>
      <vt:lpstr>Niepewność oraz wyzwania gospodarcze  i energetyczne </vt:lpstr>
      <vt:lpstr>Strategia Rozwoju Gminy Nieporęt na lata 2022 - 2030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Oświata w Gminie Nieporęt  w 2022 roku</vt:lpstr>
      <vt:lpstr>Prezentacja programu PowerPoint</vt:lpstr>
      <vt:lpstr>Karta mieszkańca Gminy Nieporęt </vt:lpstr>
      <vt:lpstr>Prezentacja programu PowerPoint</vt:lpstr>
      <vt:lpstr>Prezentacja programu PowerPoint</vt:lpstr>
      <vt:lpstr>Komunikacja</vt:lpstr>
      <vt:lpstr>Komunikacja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2017-05-26T11:11:43Z</dcterms:created>
  <dcterms:modified xsi:type="dcterms:W3CDTF">2023-06-21T07:51:33Z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