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60" r:id="rId2"/>
    <p:sldMasterId id="2147483648" r:id="rId3"/>
  </p:sldMasterIdLst>
  <p:notesMasterIdLst>
    <p:notesMasterId r:id="rId32"/>
  </p:notesMasterIdLst>
  <p:sldIdLst>
    <p:sldId id="364" r:id="rId4"/>
    <p:sldId id="256" r:id="rId5"/>
    <p:sldId id="415" r:id="rId6"/>
    <p:sldId id="414" r:id="rId7"/>
    <p:sldId id="416" r:id="rId8"/>
    <p:sldId id="410" r:id="rId9"/>
    <p:sldId id="409" r:id="rId10"/>
    <p:sldId id="259" r:id="rId11"/>
    <p:sldId id="265" r:id="rId12"/>
    <p:sldId id="260" r:id="rId13"/>
    <p:sldId id="352" r:id="rId14"/>
    <p:sldId id="262" r:id="rId15"/>
    <p:sldId id="263" r:id="rId16"/>
    <p:sldId id="270" r:id="rId17"/>
    <p:sldId id="264" r:id="rId18"/>
    <p:sldId id="399" r:id="rId19"/>
    <p:sldId id="400" r:id="rId20"/>
    <p:sldId id="401" r:id="rId21"/>
    <p:sldId id="353" r:id="rId22"/>
    <p:sldId id="407" r:id="rId23"/>
    <p:sldId id="408" r:id="rId24"/>
    <p:sldId id="402" r:id="rId25"/>
    <p:sldId id="403" r:id="rId26"/>
    <p:sldId id="404" r:id="rId27"/>
    <p:sldId id="405" r:id="rId28"/>
    <p:sldId id="406" r:id="rId29"/>
    <p:sldId id="276" r:id="rId30"/>
    <p:sldId id="398" r:id="rId31"/>
  </p:sldIdLst>
  <p:sldSz cx="12192000" cy="6858000"/>
  <p:notesSz cx="6858000" cy="9144000"/>
  <p:embeddedFontLst>
    <p:embeddedFont>
      <p:font typeface="Calibri Light" panose="020F0302020204030204" pitchFamily="34" charset="0"/>
      <p:regular r:id="rId33"/>
      <p:italic r:id="rId34"/>
    </p:embeddedFont>
    <p:embeddedFont>
      <p:font typeface="Open Sans" panose="020B0604020202020204" charset="0"/>
      <p:regular r:id="rId35"/>
      <p:bold r:id="rId36"/>
      <p:italic r:id="rId37"/>
      <p:boldItalic r:id="rId38"/>
    </p:embeddedFont>
    <p:embeddedFont>
      <p:font typeface="Dosis" panose="020B0604020202020204" charset="-18"/>
      <p:regular r:id="rId39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48" roundtripDataSignature="AMtx7mgalamESP/GWeWTYk1GmA8RHGB2q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DEA23F-5EAB-8575-725A-229EB49D0623}" name="Patryk Wacławiak" initials="PW" userId="e5a674c3dc8dcf8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D91"/>
    <a:srgbClr val="CBA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1FC573-4979-4B55-805C-8C6E4373502C}" v="1" dt="2023-06-26T09:44:01.3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7.fntdata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3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customschemas.google.com/relationships/presentationmetadata" Target="metadata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7.xml"/><Relationship Id="rId41" Type="http://schemas.openxmlformats.org/officeDocument/2006/relationships/font" Target="fonts/font9.fntdata"/><Relationship Id="rId54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C6BF0-1CEC-4570-9509-B70E6CC2635E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l-PL"/>
        </a:p>
      </dgm:t>
    </dgm:pt>
    <dgm:pt modelId="{C76FCCF4-0502-4DB2-8B5F-30035DB2B0C3}">
      <dgm:prSet phldrT="[Tekst]"/>
      <dgm:spPr/>
      <dgm:t>
        <a:bodyPr/>
        <a:lstStyle/>
        <a:p>
          <a:r>
            <a:rPr lang="pl-PL"/>
            <a:t>Zbyt rozbudowany system monitoringu</a:t>
          </a:r>
        </a:p>
      </dgm:t>
    </dgm:pt>
    <dgm:pt modelId="{BBF67487-C814-4892-B8B5-1C42BEF7540C}" type="parTrans" cxnId="{0872CE9C-DF61-480E-9A27-17840703DB48}">
      <dgm:prSet/>
      <dgm:spPr/>
      <dgm:t>
        <a:bodyPr/>
        <a:lstStyle/>
        <a:p>
          <a:endParaRPr lang="pl-PL"/>
        </a:p>
      </dgm:t>
    </dgm:pt>
    <dgm:pt modelId="{31CC54D6-81B3-4721-895F-17ED1FEE8D62}" type="sibTrans" cxnId="{0872CE9C-DF61-480E-9A27-17840703DB48}">
      <dgm:prSet/>
      <dgm:spPr/>
      <dgm:t>
        <a:bodyPr/>
        <a:lstStyle/>
        <a:p>
          <a:endParaRPr lang="pl-PL"/>
        </a:p>
      </dgm:t>
    </dgm:pt>
    <dgm:pt modelId="{7C171D02-06C0-4E35-BA6F-CC36488459C8}">
      <dgm:prSet phldrT="[Tekst]"/>
      <dgm:spPr/>
      <dgm:t>
        <a:bodyPr/>
        <a:lstStyle/>
        <a:p>
          <a:r>
            <a:rPr lang="pl-PL"/>
            <a:t>Brak pokrycia z nową perspektywą UE</a:t>
          </a:r>
        </a:p>
      </dgm:t>
    </dgm:pt>
    <dgm:pt modelId="{A6BC5973-027E-4280-BDCA-89410ABA9D6C}" type="parTrans" cxnId="{2805B946-0648-4A9F-8F5D-1FC1BE36D7F1}">
      <dgm:prSet/>
      <dgm:spPr/>
      <dgm:t>
        <a:bodyPr/>
        <a:lstStyle/>
        <a:p>
          <a:endParaRPr lang="pl-PL"/>
        </a:p>
      </dgm:t>
    </dgm:pt>
    <dgm:pt modelId="{63FF46C3-DA72-416F-9C2B-004C593FE5BC}" type="sibTrans" cxnId="{2805B946-0648-4A9F-8F5D-1FC1BE36D7F1}">
      <dgm:prSet/>
      <dgm:spPr/>
      <dgm:t>
        <a:bodyPr/>
        <a:lstStyle/>
        <a:p>
          <a:endParaRPr lang="pl-PL"/>
        </a:p>
      </dgm:t>
    </dgm:pt>
    <dgm:pt modelId="{EFCE6417-3100-4022-8C93-6B204B3F5D02}">
      <dgm:prSet phldrT="[Tekst]"/>
      <dgm:spPr/>
      <dgm:t>
        <a:bodyPr/>
        <a:lstStyle/>
        <a:p>
          <a:r>
            <a:rPr lang="pl-PL"/>
            <a:t>Aktualizacja dokumentów nadrzędnych</a:t>
          </a:r>
        </a:p>
      </dgm:t>
    </dgm:pt>
    <dgm:pt modelId="{DD6F9C44-4164-4AC5-9ACD-3328467242B6}" type="parTrans" cxnId="{E5157C1C-EE10-4A5E-8F32-06C73246A514}">
      <dgm:prSet/>
      <dgm:spPr/>
      <dgm:t>
        <a:bodyPr/>
        <a:lstStyle/>
        <a:p>
          <a:endParaRPr lang="pl-PL"/>
        </a:p>
      </dgm:t>
    </dgm:pt>
    <dgm:pt modelId="{E314079B-51DF-45E4-9999-C4A18213C916}" type="sibTrans" cxnId="{E5157C1C-EE10-4A5E-8F32-06C73246A514}">
      <dgm:prSet/>
      <dgm:spPr/>
      <dgm:t>
        <a:bodyPr/>
        <a:lstStyle/>
        <a:p>
          <a:endParaRPr lang="pl-PL"/>
        </a:p>
      </dgm:t>
    </dgm:pt>
    <dgm:pt modelId="{2A629586-DC42-4F1D-9995-51769D85692B}">
      <dgm:prSet phldrT="[Tekst]"/>
      <dgm:spPr/>
      <dgm:t>
        <a:bodyPr/>
        <a:lstStyle/>
        <a:p>
          <a:r>
            <a:rPr lang="pl-PL"/>
            <a:t>Rekomendacje: szerszy zakres diagnozy</a:t>
          </a:r>
        </a:p>
      </dgm:t>
    </dgm:pt>
    <dgm:pt modelId="{5D51CEF4-B6FD-4367-AC56-20CF30A924C3}" type="parTrans" cxnId="{208E578B-447F-4AFC-8DCA-ED3B98D3E5FB}">
      <dgm:prSet/>
      <dgm:spPr/>
      <dgm:t>
        <a:bodyPr/>
        <a:lstStyle/>
        <a:p>
          <a:endParaRPr lang="pl-PL"/>
        </a:p>
      </dgm:t>
    </dgm:pt>
    <dgm:pt modelId="{08DFC285-2F00-44EB-A3C1-66542DCE23B2}" type="sibTrans" cxnId="{208E578B-447F-4AFC-8DCA-ED3B98D3E5FB}">
      <dgm:prSet/>
      <dgm:spPr/>
      <dgm:t>
        <a:bodyPr/>
        <a:lstStyle/>
        <a:p>
          <a:endParaRPr lang="pl-PL"/>
        </a:p>
      </dgm:t>
    </dgm:pt>
    <dgm:pt modelId="{FDEA3AE0-73F4-45FF-BA4F-43F3D09A9E5C}">
      <dgm:prSet phldrT="[Tekst]"/>
      <dgm:spPr/>
      <dgm:t>
        <a:bodyPr/>
        <a:lstStyle/>
        <a:p>
          <a:r>
            <a:rPr lang="pl-PL"/>
            <a:t>Rekomendacje: dostosowanie do nowej perspektywy i dokumentów nadrzędnych</a:t>
          </a:r>
        </a:p>
      </dgm:t>
    </dgm:pt>
    <dgm:pt modelId="{DB17C9CE-8C19-44CA-A30E-CCF831F712F2}" type="parTrans" cxnId="{64AAD171-8A9B-474B-943C-36C8C71621C4}">
      <dgm:prSet/>
      <dgm:spPr/>
      <dgm:t>
        <a:bodyPr/>
        <a:lstStyle/>
        <a:p>
          <a:endParaRPr lang="pl-PL"/>
        </a:p>
      </dgm:t>
    </dgm:pt>
    <dgm:pt modelId="{BACE4D69-52B8-49BB-9A1A-223FD4C2C7FD}" type="sibTrans" cxnId="{64AAD171-8A9B-474B-943C-36C8C71621C4}">
      <dgm:prSet/>
      <dgm:spPr/>
      <dgm:t>
        <a:bodyPr/>
        <a:lstStyle/>
        <a:p>
          <a:endParaRPr lang="pl-PL"/>
        </a:p>
      </dgm:t>
    </dgm:pt>
    <dgm:pt modelId="{F22D9333-8582-4751-8DF9-6B23CDC5809D}">
      <dgm:prSet phldrT="[Tekst]"/>
      <dgm:spPr/>
      <dgm:t>
        <a:bodyPr/>
        <a:lstStyle/>
        <a:p>
          <a:r>
            <a:rPr lang="pl-PL"/>
            <a:t>Rekomendacje: aktualizacja dokumentu do aktualnych potrzeb rozwojowych i przestrzennych</a:t>
          </a:r>
        </a:p>
      </dgm:t>
    </dgm:pt>
    <dgm:pt modelId="{F6559D05-79F5-4CB4-B498-D142049AA72D}" type="parTrans" cxnId="{95C550D6-40DB-463D-8790-437932611461}">
      <dgm:prSet/>
      <dgm:spPr/>
      <dgm:t>
        <a:bodyPr/>
        <a:lstStyle/>
        <a:p>
          <a:endParaRPr lang="pl-PL"/>
        </a:p>
      </dgm:t>
    </dgm:pt>
    <dgm:pt modelId="{09E87087-5FA9-4196-9DCB-D08379993503}" type="sibTrans" cxnId="{95C550D6-40DB-463D-8790-437932611461}">
      <dgm:prSet/>
      <dgm:spPr/>
      <dgm:t>
        <a:bodyPr/>
        <a:lstStyle/>
        <a:p>
          <a:endParaRPr lang="pl-PL"/>
        </a:p>
      </dgm:t>
    </dgm:pt>
    <dgm:pt modelId="{C7573C0C-B3D1-4DF4-B19A-364157C9A445}">
      <dgm:prSet phldrT="[Tekst]"/>
      <dgm:spPr/>
      <dgm:t>
        <a:bodyPr/>
        <a:lstStyle/>
        <a:p>
          <a:r>
            <a:rPr lang="pl-PL"/>
            <a:t>Zwiększenie nacisku na rozwój turystyczny gminy</a:t>
          </a:r>
        </a:p>
      </dgm:t>
    </dgm:pt>
    <dgm:pt modelId="{896848C9-9ED6-454E-8A60-BC7FD1CC5096}" type="parTrans" cxnId="{CC2AC5E6-9207-4C4C-94C8-1F3CC50DF797}">
      <dgm:prSet/>
      <dgm:spPr/>
      <dgm:t>
        <a:bodyPr/>
        <a:lstStyle/>
        <a:p>
          <a:endParaRPr lang="pl-PL"/>
        </a:p>
      </dgm:t>
    </dgm:pt>
    <dgm:pt modelId="{78BF5907-14C7-41D0-ACA2-9EC488DB0925}" type="sibTrans" cxnId="{CC2AC5E6-9207-4C4C-94C8-1F3CC50DF797}">
      <dgm:prSet/>
      <dgm:spPr/>
      <dgm:t>
        <a:bodyPr/>
        <a:lstStyle/>
        <a:p>
          <a:endParaRPr lang="pl-PL"/>
        </a:p>
      </dgm:t>
    </dgm:pt>
    <dgm:pt modelId="{303928BF-7A09-46F5-9FCA-3C6B827D6E53}">
      <dgm:prSet phldrT="[Tekst]"/>
      <dgm:spPr/>
      <dgm:t>
        <a:bodyPr/>
        <a:lstStyle/>
        <a:p>
          <a:r>
            <a:rPr lang="pl-PL"/>
            <a:t>Zwiększenie nacisku w zakresie niezależności energetycznej</a:t>
          </a:r>
        </a:p>
      </dgm:t>
    </dgm:pt>
    <dgm:pt modelId="{1F65A597-FCB1-45C5-B66F-6A43BE75EBB6}" type="parTrans" cxnId="{D0DC7C95-8867-4A2F-8D82-1CA20D2B1B45}">
      <dgm:prSet/>
      <dgm:spPr/>
      <dgm:t>
        <a:bodyPr/>
        <a:lstStyle/>
        <a:p>
          <a:endParaRPr lang="pl-PL"/>
        </a:p>
      </dgm:t>
    </dgm:pt>
    <dgm:pt modelId="{9F5254A3-D17F-4DF5-91B3-B2A4C6141A71}" type="sibTrans" cxnId="{D0DC7C95-8867-4A2F-8D82-1CA20D2B1B45}">
      <dgm:prSet/>
      <dgm:spPr/>
      <dgm:t>
        <a:bodyPr/>
        <a:lstStyle/>
        <a:p>
          <a:endParaRPr lang="pl-PL"/>
        </a:p>
      </dgm:t>
    </dgm:pt>
    <dgm:pt modelId="{15815062-DC51-41BD-A7AC-96A05DE853AA}">
      <dgm:prSet phldrT="[Tekst]"/>
      <dgm:spPr/>
      <dgm:t>
        <a:bodyPr/>
        <a:lstStyle/>
        <a:p>
          <a:r>
            <a:rPr lang="pl-PL"/>
            <a:t>Zwiększenie nacisku w zakresie dostępności komunikacyjnej i turystycznej</a:t>
          </a:r>
        </a:p>
      </dgm:t>
    </dgm:pt>
    <dgm:pt modelId="{4764FCD6-AE87-4409-9748-038C0180F6C5}" type="parTrans" cxnId="{01B467B4-0CBA-4908-AE07-A6CD3C12DC26}">
      <dgm:prSet/>
      <dgm:spPr/>
      <dgm:t>
        <a:bodyPr/>
        <a:lstStyle/>
        <a:p>
          <a:endParaRPr lang="pl-PL"/>
        </a:p>
      </dgm:t>
    </dgm:pt>
    <dgm:pt modelId="{760C6E8E-7464-44B8-8801-5EB6FE83C58B}" type="sibTrans" cxnId="{01B467B4-0CBA-4908-AE07-A6CD3C12DC26}">
      <dgm:prSet/>
      <dgm:spPr/>
      <dgm:t>
        <a:bodyPr/>
        <a:lstStyle/>
        <a:p>
          <a:endParaRPr lang="pl-PL"/>
        </a:p>
      </dgm:t>
    </dgm:pt>
    <dgm:pt modelId="{1E1530DA-A9A0-40F0-932C-50DA51B415EB}" type="pres">
      <dgm:prSet presAssocID="{01BC6BF0-1CEC-4570-9509-B70E6CC263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902EFBD-58C4-4AD1-AB39-A2B214C99038}" type="pres">
      <dgm:prSet presAssocID="{C76FCCF4-0502-4DB2-8B5F-30035DB2B0C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B9C7860-ACB1-41AF-9041-4991CC9B0B8C}" type="pres">
      <dgm:prSet presAssocID="{31CC54D6-81B3-4721-895F-17ED1FEE8D62}" presName="sibTrans" presStyleCnt="0"/>
      <dgm:spPr/>
    </dgm:pt>
    <dgm:pt modelId="{3AFF931C-AC09-4691-8E24-77EA1E028EA2}" type="pres">
      <dgm:prSet presAssocID="{7C171D02-06C0-4E35-BA6F-CC36488459C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33A672-827F-443B-B786-895776FDC088}" type="pres">
      <dgm:prSet presAssocID="{63FF46C3-DA72-416F-9C2B-004C593FE5BC}" presName="sibTrans" presStyleCnt="0"/>
      <dgm:spPr/>
    </dgm:pt>
    <dgm:pt modelId="{715AB031-4894-41D5-9848-2FB75E04F90A}" type="pres">
      <dgm:prSet presAssocID="{EFCE6417-3100-4022-8C93-6B204B3F5D0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5FC92D1-6F61-4072-9934-C29AF2C3755A}" type="pres">
      <dgm:prSet presAssocID="{E314079B-51DF-45E4-9999-C4A18213C916}" presName="sibTrans" presStyleCnt="0"/>
      <dgm:spPr/>
    </dgm:pt>
    <dgm:pt modelId="{6956E477-3041-4D5A-8D03-B4B42C8EE67B}" type="pres">
      <dgm:prSet presAssocID="{2A629586-DC42-4F1D-9995-51769D85692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81F55E-9433-49BB-9013-B52925586A86}" type="pres">
      <dgm:prSet presAssocID="{08DFC285-2F00-44EB-A3C1-66542DCE23B2}" presName="sibTrans" presStyleCnt="0"/>
      <dgm:spPr/>
    </dgm:pt>
    <dgm:pt modelId="{D8F31807-D28E-4781-B1B6-6012EC6D2DB7}" type="pres">
      <dgm:prSet presAssocID="{FDEA3AE0-73F4-45FF-BA4F-43F3D09A9E5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834147-77D2-476A-A2B9-B71DE48DEF6D}" type="pres">
      <dgm:prSet presAssocID="{BACE4D69-52B8-49BB-9A1A-223FD4C2C7FD}" presName="sibTrans" presStyleCnt="0"/>
      <dgm:spPr/>
    </dgm:pt>
    <dgm:pt modelId="{39D5372D-8115-4F61-AA82-01124C111745}" type="pres">
      <dgm:prSet presAssocID="{F22D9333-8582-4751-8DF9-6B23CDC5809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F5C1D21-C7B5-4355-B543-524929D6BF4D}" type="pres">
      <dgm:prSet presAssocID="{09E87087-5FA9-4196-9DCB-D08379993503}" presName="sibTrans" presStyleCnt="0"/>
      <dgm:spPr/>
    </dgm:pt>
    <dgm:pt modelId="{F5DA245F-EA96-4D7A-B87E-5ECE49D43C6A}" type="pres">
      <dgm:prSet presAssocID="{C7573C0C-B3D1-4DF4-B19A-364157C9A44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8A5BAA-FCA2-4A21-A64A-A0A6EB9D051E}" type="pres">
      <dgm:prSet presAssocID="{78BF5907-14C7-41D0-ACA2-9EC488DB0925}" presName="sibTrans" presStyleCnt="0"/>
      <dgm:spPr/>
    </dgm:pt>
    <dgm:pt modelId="{6D16C4AA-244D-4514-952A-C59F8E4C581A}" type="pres">
      <dgm:prSet presAssocID="{303928BF-7A09-46F5-9FCA-3C6B827D6E5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77E8A05-B386-4DDF-944F-BE35A503865E}" type="pres">
      <dgm:prSet presAssocID="{9F5254A3-D17F-4DF5-91B3-B2A4C6141A71}" presName="sibTrans" presStyleCnt="0"/>
      <dgm:spPr/>
    </dgm:pt>
    <dgm:pt modelId="{F2830846-19EA-4550-B829-3F4E18FB686E}" type="pres">
      <dgm:prSet presAssocID="{15815062-DC51-41BD-A7AC-96A05DE853A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805B946-0648-4A9F-8F5D-1FC1BE36D7F1}" srcId="{01BC6BF0-1CEC-4570-9509-B70E6CC2635E}" destId="{7C171D02-06C0-4E35-BA6F-CC36488459C8}" srcOrd="1" destOrd="0" parTransId="{A6BC5973-027E-4280-BDCA-89410ABA9D6C}" sibTransId="{63FF46C3-DA72-416F-9C2B-004C593FE5BC}"/>
    <dgm:cxn modelId="{64AAD171-8A9B-474B-943C-36C8C71621C4}" srcId="{01BC6BF0-1CEC-4570-9509-B70E6CC2635E}" destId="{FDEA3AE0-73F4-45FF-BA4F-43F3D09A9E5C}" srcOrd="4" destOrd="0" parTransId="{DB17C9CE-8C19-44CA-A30E-CCF831F712F2}" sibTransId="{BACE4D69-52B8-49BB-9A1A-223FD4C2C7FD}"/>
    <dgm:cxn modelId="{1BC1C1DF-880B-4635-90FB-EF4E179B540E}" type="presOf" srcId="{C76FCCF4-0502-4DB2-8B5F-30035DB2B0C3}" destId="{7902EFBD-58C4-4AD1-AB39-A2B214C99038}" srcOrd="0" destOrd="0" presId="urn:microsoft.com/office/officeart/2005/8/layout/default"/>
    <dgm:cxn modelId="{CC2AC5E6-9207-4C4C-94C8-1F3CC50DF797}" srcId="{01BC6BF0-1CEC-4570-9509-B70E6CC2635E}" destId="{C7573C0C-B3D1-4DF4-B19A-364157C9A445}" srcOrd="6" destOrd="0" parTransId="{896848C9-9ED6-454E-8A60-BC7FD1CC5096}" sibTransId="{78BF5907-14C7-41D0-ACA2-9EC488DB0925}"/>
    <dgm:cxn modelId="{0872CE9C-DF61-480E-9A27-17840703DB48}" srcId="{01BC6BF0-1CEC-4570-9509-B70E6CC2635E}" destId="{C76FCCF4-0502-4DB2-8B5F-30035DB2B0C3}" srcOrd="0" destOrd="0" parTransId="{BBF67487-C814-4892-B8B5-1C42BEF7540C}" sibTransId="{31CC54D6-81B3-4721-895F-17ED1FEE8D62}"/>
    <dgm:cxn modelId="{E5157C1C-EE10-4A5E-8F32-06C73246A514}" srcId="{01BC6BF0-1CEC-4570-9509-B70E6CC2635E}" destId="{EFCE6417-3100-4022-8C93-6B204B3F5D02}" srcOrd="2" destOrd="0" parTransId="{DD6F9C44-4164-4AC5-9ACD-3328467242B6}" sibTransId="{E314079B-51DF-45E4-9999-C4A18213C916}"/>
    <dgm:cxn modelId="{208E578B-447F-4AFC-8DCA-ED3B98D3E5FB}" srcId="{01BC6BF0-1CEC-4570-9509-B70E6CC2635E}" destId="{2A629586-DC42-4F1D-9995-51769D85692B}" srcOrd="3" destOrd="0" parTransId="{5D51CEF4-B6FD-4367-AC56-20CF30A924C3}" sibTransId="{08DFC285-2F00-44EB-A3C1-66542DCE23B2}"/>
    <dgm:cxn modelId="{D0DC7C95-8867-4A2F-8D82-1CA20D2B1B45}" srcId="{01BC6BF0-1CEC-4570-9509-B70E6CC2635E}" destId="{303928BF-7A09-46F5-9FCA-3C6B827D6E53}" srcOrd="7" destOrd="0" parTransId="{1F65A597-FCB1-45C5-B66F-6A43BE75EBB6}" sibTransId="{9F5254A3-D17F-4DF5-91B3-B2A4C6141A71}"/>
    <dgm:cxn modelId="{12090D74-56E1-4F50-BAB0-7A9A3F687020}" type="presOf" srcId="{15815062-DC51-41BD-A7AC-96A05DE853AA}" destId="{F2830846-19EA-4550-B829-3F4E18FB686E}" srcOrd="0" destOrd="0" presId="urn:microsoft.com/office/officeart/2005/8/layout/default"/>
    <dgm:cxn modelId="{FC95FC66-BC59-4252-BE34-88CA4B58237D}" type="presOf" srcId="{F22D9333-8582-4751-8DF9-6B23CDC5809D}" destId="{39D5372D-8115-4F61-AA82-01124C111745}" srcOrd="0" destOrd="0" presId="urn:microsoft.com/office/officeart/2005/8/layout/default"/>
    <dgm:cxn modelId="{D464BA1A-DCB0-40C1-B0F0-CA0521973E8D}" type="presOf" srcId="{01BC6BF0-1CEC-4570-9509-B70E6CC2635E}" destId="{1E1530DA-A9A0-40F0-932C-50DA51B415EB}" srcOrd="0" destOrd="0" presId="urn:microsoft.com/office/officeart/2005/8/layout/default"/>
    <dgm:cxn modelId="{3C5DB5F7-FB4A-4745-98B0-0AF67C1FD21F}" type="presOf" srcId="{2A629586-DC42-4F1D-9995-51769D85692B}" destId="{6956E477-3041-4D5A-8D03-B4B42C8EE67B}" srcOrd="0" destOrd="0" presId="urn:microsoft.com/office/officeart/2005/8/layout/default"/>
    <dgm:cxn modelId="{280D1C90-4E24-4866-9C3E-9B41BCF846DB}" type="presOf" srcId="{EFCE6417-3100-4022-8C93-6B204B3F5D02}" destId="{715AB031-4894-41D5-9848-2FB75E04F90A}" srcOrd="0" destOrd="0" presId="urn:microsoft.com/office/officeart/2005/8/layout/default"/>
    <dgm:cxn modelId="{EB9D5D0C-5634-459C-B427-83ABB560B3D1}" type="presOf" srcId="{C7573C0C-B3D1-4DF4-B19A-364157C9A445}" destId="{F5DA245F-EA96-4D7A-B87E-5ECE49D43C6A}" srcOrd="0" destOrd="0" presId="urn:microsoft.com/office/officeart/2005/8/layout/default"/>
    <dgm:cxn modelId="{95C550D6-40DB-463D-8790-437932611461}" srcId="{01BC6BF0-1CEC-4570-9509-B70E6CC2635E}" destId="{F22D9333-8582-4751-8DF9-6B23CDC5809D}" srcOrd="5" destOrd="0" parTransId="{F6559D05-79F5-4CB4-B498-D142049AA72D}" sibTransId="{09E87087-5FA9-4196-9DCB-D08379993503}"/>
    <dgm:cxn modelId="{32D9455E-3BAC-4025-9F81-3559F8A121A9}" type="presOf" srcId="{7C171D02-06C0-4E35-BA6F-CC36488459C8}" destId="{3AFF931C-AC09-4691-8E24-77EA1E028EA2}" srcOrd="0" destOrd="0" presId="urn:microsoft.com/office/officeart/2005/8/layout/default"/>
    <dgm:cxn modelId="{58252874-1A10-4A13-8490-DC2ECC53011C}" type="presOf" srcId="{FDEA3AE0-73F4-45FF-BA4F-43F3D09A9E5C}" destId="{D8F31807-D28E-4781-B1B6-6012EC6D2DB7}" srcOrd="0" destOrd="0" presId="urn:microsoft.com/office/officeart/2005/8/layout/default"/>
    <dgm:cxn modelId="{01B467B4-0CBA-4908-AE07-A6CD3C12DC26}" srcId="{01BC6BF0-1CEC-4570-9509-B70E6CC2635E}" destId="{15815062-DC51-41BD-A7AC-96A05DE853AA}" srcOrd="8" destOrd="0" parTransId="{4764FCD6-AE87-4409-9748-038C0180F6C5}" sibTransId="{760C6E8E-7464-44B8-8801-5EB6FE83C58B}"/>
    <dgm:cxn modelId="{66D88125-43C4-4FC5-A2B5-613609BA79EC}" type="presOf" srcId="{303928BF-7A09-46F5-9FCA-3C6B827D6E53}" destId="{6D16C4AA-244D-4514-952A-C59F8E4C581A}" srcOrd="0" destOrd="0" presId="urn:microsoft.com/office/officeart/2005/8/layout/default"/>
    <dgm:cxn modelId="{3F808DD6-E0DE-4957-AA06-41AC3C026A13}" type="presParOf" srcId="{1E1530DA-A9A0-40F0-932C-50DA51B415EB}" destId="{7902EFBD-58C4-4AD1-AB39-A2B214C99038}" srcOrd="0" destOrd="0" presId="urn:microsoft.com/office/officeart/2005/8/layout/default"/>
    <dgm:cxn modelId="{C2ECC85D-1194-4191-9D50-109F2A37C9BD}" type="presParOf" srcId="{1E1530DA-A9A0-40F0-932C-50DA51B415EB}" destId="{5B9C7860-ACB1-41AF-9041-4991CC9B0B8C}" srcOrd="1" destOrd="0" presId="urn:microsoft.com/office/officeart/2005/8/layout/default"/>
    <dgm:cxn modelId="{C7A061B7-F23B-4770-A21D-13A9A67A8D09}" type="presParOf" srcId="{1E1530DA-A9A0-40F0-932C-50DA51B415EB}" destId="{3AFF931C-AC09-4691-8E24-77EA1E028EA2}" srcOrd="2" destOrd="0" presId="urn:microsoft.com/office/officeart/2005/8/layout/default"/>
    <dgm:cxn modelId="{A1CA0884-4ED9-4BD8-93E4-E57C35EF57C0}" type="presParOf" srcId="{1E1530DA-A9A0-40F0-932C-50DA51B415EB}" destId="{D833A672-827F-443B-B786-895776FDC088}" srcOrd="3" destOrd="0" presId="urn:microsoft.com/office/officeart/2005/8/layout/default"/>
    <dgm:cxn modelId="{BA469BD6-D4AD-48A1-A608-EFAB90987A38}" type="presParOf" srcId="{1E1530DA-A9A0-40F0-932C-50DA51B415EB}" destId="{715AB031-4894-41D5-9848-2FB75E04F90A}" srcOrd="4" destOrd="0" presId="urn:microsoft.com/office/officeart/2005/8/layout/default"/>
    <dgm:cxn modelId="{10A51269-6B6D-4D41-B15C-1612275CFB86}" type="presParOf" srcId="{1E1530DA-A9A0-40F0-932C-50DA51B415EB}" destId="{C5FC92D1-6F61-4072-9934-C29AF2C3755A}" srcOrd="5" destOrd="0" presId="urn:microsoft.com/office/officeart/2005/8/layout/default"/>
    <dgm:cxn modelId="{F45DB53B-8B49-4CA4-8342-88C2D9229A58}" type="presParOf" srcId="{1E1530DA-A9A0-40F0-932C-50DA51B415EB}" destId="{6956E477-3041-4D5A-8D03-B4B42C8EE67B}" srcOrd="6" destOrd="0" presId="urn:microsoft.com/office/officeart/2005/8/layout/default"/>
    <dgm:cxn modelId="{E5E56688-2175-4FB0-9833-2DCD7E545687}" type="presParOf" srcId="{1E1530DA-A9A0-40F0-932C-50DA51B415EB}" destId="{6281F55E-9433-49BB-9013-B52925586A86}" srcOrd="7" destOrd="0" presId="urn:microsoft.com/office/officeart/2005/8/layout/default"/>
    <dgm:cxn modelId="{B81BE823-E879-44C9-A495-5B7CBF4BCDAD}" type="presParOf" srcId="{1E1530DA-A9A0-40F0-932C-50DA51B415EB}" destId="{D8F31807-D28E-4781-B1B6-6012EC6D2DB7}" srcOrd="8" destOrd="0" presId="urn:microsoft.com/office/officeart/2005/8/layout/default"/>
    <dgm:cxn modelId="{EA59A0A5-07D8-4DFF-AB0A-DA8033F736CA}" type="presParOf" srcId="{1E1530DA-A9A0-40F0-932C-50DA51B415EB}" destId="{52834147-77D2-476A-A2B9-B71DE48DEF6D}" srcOrd="9" destOrd="0" presId="urn:microsoft.com/office/officeart/2005/8/layout/default"/>
    <dgm:cxn modelId="{549B3525-E29A-4571-93B8-B13649A7567B}" type="presParOf" srcId="{1E1530DA-A9A0-40F0-932C-50DA51B415EB}" destId="{39D5372D-8115-4F61-AA82-01124C111745}" srcOrd="10" destOrd="0" presId="urn:microsoft.com/office/officeart/2005/8/layout/default"/>
    <dgm:cxn modelId="{AD32C1E2-9B0C-464F-BCF6-9526AD72BDB5}" type="presParOf" srcId="{1E1530DA-A9A0-40F0-932C-50DA51B415EB}" destId="{CF5C1D21-C7B5-4355-B543-524929D6BF4D}" srcOrd="11" destOrd="0" presId="urn:microsoft.com/office/officeart/2005/8/layout/default"/>
    <dgm:cxn modelId="{CEB6DB24-6ADF-4257-BE6C-AAD887EFCC38}" type="presParOf" srcId="{1E1530DA-A9A0-40F0-932C-50DA51B415EB}" destId="{F5DA245F-EA96-4D7A-B87E-5ECE49D43C6A}" srcOrd="12" destOrd="0" presId="urn:microsoft.com/office/officeart/2005/8/layout/default"/>
    <dgm:cxn modelId="{279AC2FF-C7D5-457D-842E-FD4ACE1794BD}" type="presParOf" srcId="{1E1530DA-A9A0-40F0-932C-50DA51B415EB}" destId="{CC8A5BAA-FCA2-4A21-A64A-A0A6EB9D051E}" srcOrd="13" destOrd="0" presId="urn:microsoft.com/office/officeart/2005/8/layout/default"/>
    <dgm:cxn modelId="{CBEF8B1B-65EE-4BDD-BD5F-F84E25466014}" type="presParOf" srcId="{1E1530DA-A9A0-40F0-932C-50DA51B415EB}" destId="{6D16C4AA-244D-4514-952A-C59F8E4C581A}" srcOrd="14" destOrd="0" presId="urn:microsoft.com/office/officeart/2005/8/layout/default"/>
    <dgm:cxn modelId="{EEADE396-F7F0-470C-BEB7-F89D8BBDA2B7}" type="presParOf" srcId="{1E1530DA-A9A0-40F0-932C-50DA51B415EB}" destId="{177E8A05-B386-4DDF-944F-BE35A503865E}" srcOrd="15" destOrd="0" presId="urn:microsoft.com/office/officeart/2005/8/layout/default"/>
    <dgm:cxn modelId="{DFFCAAC0-8D3D-4C2E-81E6-AA31A620F997}" type="presParOf" srcId="{1E1530DA-A9A0-40F0-932C-50DA51B415EB}" destId="{F2830846-19EA-4550-B829-3F4E18FB686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2EFBD-58C4-4AD1-AB39-A2B214C99038}">
      <dsp:nvSpPr>
        <dsp:cNvPr id="0" name=""/>
        <dsp:cNvSpPr/>
      </dsp:nvSpPr>
      <dsp:spPr>
        <a:xfrm>
          <a:off x="519224" y="1013"/>
          <a:ext cx="2338172" cy="1402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Zbyt rozbudowany system monitoringu</a:t>
          </a:r>
        </a:p>
      </dsp:txBody>
      <dsp:txXfrm>
        <a:off x="519224" y="1013"/>
        <a:ext cx="2338172" cy="1402903"/>
      </dsp:txXfrm>
    </dsp:sp>
    <dsp:sp modelId="{3AFF931C-AC09-4691-8E24-77EA1E028EA2}">
      <dsp:nvSpPr>
        <dsp:cNvPr id="0" name=""/>
        <dsp:cNvSpPr/>
      </dsp:nvSpPr>
      <dsp:spPr>
        <a:xfrm>
          <a:off x="3091213" y="1013"/>
          <a:ext cx="2338172" cy="1402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Brak pokrycia z nową perspektywą UE</a:t>
          </a:r>
        </a:p>
      </dsp:txBody>
      <dsp:txXfrm>
        <a:off x="3091213" y="1013"/>
        <a:ext cx="2338172" cy="1402903"/>
      </dsp:txXfrm>
    </dsp:sp>
    <dsp:sp modelId="{715AB031-4894-41D5-9848-2FB75E04F90A}">
      <dsp:nvSpPr>
        <dsp:cNvPr id="0" name=""/>
        <dsp:cNvSpPr/>
      </dsp:nvSpPr>
      <dsp:spPr>
        <a:xfrm>
          <a:off x="5663203" y="1013"/>
          <a:ext cx="2338172" cy="1402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Aktualizacja dokumentów nadrzędnych</a:t>
          </a:r>
        </a:p>
      </dsp:txBody>
      <dsp:txXfrm>
        <a:off x="5663203" y="1013"/>
        <a:ext cx="2338172" cy="1402903"/>
      </dsp:txXfrm>
    </dsp:sp>
    <dsp:sp modelId="{6956E477-3041-4D5A-8D03-B4B42C8EE67B}">
      <dsp:nvSpPr>
        <dsp:cNvPr id="0" name=""/>
        <dsp:cNvSpPr/>
      </dsp:nvSpPr>
      <dsp:spPr>
        <a:xfrm>
          <a:off x="519224" y="1637734"/>
          <a:ext cx="2338172" cy="1402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Rekomendacje: szerszy zakres diagnozy</a:t>
          </a:r>
        </a:p>
      </dsp:txBody>
      <dsp:txXfrm>
        <a:off x="519224" y="1637734"/>
        <a:ext cx="2338172" cy="1402903"/>
      </dsp:txXfrm>
    </dsp:sp>
    <dsp:sp modelId="{D8F31807-D28E-4781-B1B6-6012EC6D2DB7}">
      <dsp:nvSpPr>
        <dsp:cNvPr id="0" name=""/>
        <dsp:cNvSpPr/>
      </dsp:nvSpPr>
      <dsp:spPr>
        <a:xfrm>
          <a:off x="3091213" y="1637734"/>
          <a:ext cx="2338172" cy="1402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Rekomendacje: dostosowanie do nowej perspektywy i dokumentów nadrzędnych</a:t>
          </a:r>
        </a:p>
      </dsp:txBody>
      <dsp:txXfrm>
        <a:off x="3091213" y="1637734"/>
        <a:ext cx="2338172" cy="1402903"/>
      </dsp:txXfrm>
    </dsp:sp>
    <dsp:sp modelId="{39D5372D-8115-4F61-AA82-01124C111745}">
      <dsp:nvSpPr>
        <dsp:cNvPr id="0" name=""/>
        <dsp:cNvSpPr/>
      </dsp:nvSpPr>
      <dsp:spPr>
        <a:xfrm>
          <a:off x="5663203" y="1637734"/>
          <a:ext cx="2338172" cy="1402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Rekomendacje: aktualizacja dokumentu do aktualnych potrzeb rozwojowych i przestrzennych</a:t>
          </a:r>
        </a:p>
      </dsp:txBody>
      <dsp:txXfrm>
        <a:off x="5663203" y="1637734"/>
        <a:ext cx="2338172" cy="1402903"/>
      </dsp:txXfrm>
    </dsp:sp>
    <dsp:sp modelId="{F5DA245F-EA96-4D7A-B87E-5ECE49D43C6A}">
      <dsp:nvSpPr>
        <dsp:cNvPr id="0" name=""/>
        <dsp:cNvSpPr/>
      </dsp:nvSpPr>
      <dsp:spPr>
        <a:xfrm>
          <a:off x="519224" y="3274454"/>
          <a:ext cx="2338172" cy="1402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Zwiększenie nacisku na rozwój turystyczny gminy</a:t>
          </a:r>
        </a:p>
      </dsp:txBody>
      <dsp:txXfrm>
        <a:off x="519224" y="3274454"/>
        <a:ext cx="2338172" cy="1402903"/>
      </dsp:txXfrm>
    </dsp:sp>
    <dsp:sp modelId="{6D16C4AA-244D-4514-952A-C59F8E4C581A}">
      <dsp:nvSpPr>
        <dsp:cNvPr id="0" name=""/>
        <dsp:cNvSpPr/>
      </dsp:nvSpPr>
      <dsp:spPr>
        <a:xfrm>
          <a:off x="3091213" y="3274454"/>
          <a:ext cx="2338172" cy="1402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Zwiększenie nacisku w zakresie niezależności energetycznej</a:t>
          </a:r>
        </a:p>
      </dsp:txBody>
      <dsp:txXfrm>
        <a:off x="3091213" y="3274454"/>
        <a:ext cx="2338172" cy="1402903"/>
      </dsp:txXfrm>
    </dsp:sp>
    <dsp:sp modelId="{F2830846-19EA-4550-B829-3F4E18FB686E}">
      <dsp:nvSpPr>
        <dsp:cNvPr id="0" name=""/>
        <dsp:cNvSpPr/>
      </dsp:nvSpPr>
      <dsp:spPr>
        <a:xfrm>
          <a:off x="5663203" y="3274454"/>
          <a:ext cx="2338172" cy="14029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/>
            <a:t>Zwiększenie nacisku w zakresie dostępności komunikacyjnej i turystycznej</a:t>
          </a:r>
        </a:p>
      </dsp:txBody>
      <dsp:txXfrm>
        <a:off x="5663203" y="3274454"/>
        <a:ext cx="2338172" cy="1402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2568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9658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8187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498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8943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3878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2652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9953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5214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3048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3051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F7A796-FE28-465B-A95B-11206572F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F17D4D3-E704-41D1-87CB-5099AA31E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AACF8A-83C4-4353-AF2A-14A043000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59BEB-FE0B-4592-B3FE-2D05DFDA6B66}" type="datetimeFigureOut">
              <a:rPr lang="pl-PL" smtClean="0"/>
              <a:t>2023-06-29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63CC49C-7687-4A6F-95C6-6626DF79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A441178-7673-4C87-B780-C4CB9261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F9D90-D8B9-45E1-98AA-3A35352ECC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1187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B55F21-898C-4111-AC75-DFFD5D64C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D8A0289-DBEF-4023-A52C-B8D9BA56B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AEF81F7-9641-4FF6-9BA0-424475BE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3C4E-24F6-4BA9-B566-FE1C37370B98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3851E37-2E49-45A6-9C23-64A693793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01ECF7E-C34B-48B6-B737-52D1C6037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18D1-46B6-4544-989E-D28B4C684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8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7D3B7C-05BE-4CDF-A832-25AA3C53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4843BC-55EE-4B25-9372-DA4D93709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AE083BD-2ED7-4CB1-BB9C-3AB4CF644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3C4E-24F6-4BA9-B566-FE1C37370B98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E3C349-9730-431E-9EE9-C10EE07F8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399D14-DFCB-4B29-9021-DAA71C2CB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18D1-46B6-4544-989E-D28B4C684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46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D19086-A0E9-4F56-A8B2-AFBF3D59C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71EC3A-3CFB-44C5-A7A2-E06B877EC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712303C-2FC9-4E81-8CC7-51F4967EC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3C4E-24F6-4BA9-B566-FE1C37370B98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6452419-3AEB-4391-96B2-A1819D2C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8A642E6-207A-4433-BC28-4DE96776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18D1-46B6-4544-989E-D28B4C684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37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4BAEF1-6E57-4B32-B155-E923C0929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8CB43D-1670-4989-9C14-10D6EDA5C5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E5E7795-98B1-4474-8242-71AF36399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2A06E96-5B25-4EF1-816F-CE36A7FFE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3C4E-24F6-4BA9-B566-FE1C37370B98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5A5211C-88B9-4985-A7F5-1D1055893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9CF3F4D-0218-4658-B3B5-729B71639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18D1-46B6-4544-989E-D28B4C684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55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26B27F-2FEA-4907-868D-CA158F967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B6435E7-3099-4433-ABDD-6C1C745AF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9678405-C1BF-4E57-9DC2-DF45523E74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20CF3EF-5567-4526-B72D-D1DEA7021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3FCA08A-A77B-4B5E-8342-668E67260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453B3B4-45AD-4F6D-AE45-2F797DE54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3C4E-24F6-4BA9-B566-FE1C37370B98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719C89E-66AA-4C3E-87FE-D2D9CBC9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3D8869F-CF14-4744-B885-328CCE18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18D1-46B6-4544-989E-D28B4C684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60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49432F-4CF3-4903-91AC-94664FFD9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EDD150A-FAA5-435A-8430-902DC7019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3C4E-24F6-4BA9-B566-FE1C37370B98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0EF7E09-7E16-4492-B87E-E9906226A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6D25515-1040-4461-84A9-5237FD792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18D1-46B6-4544-989E-D28B4C684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68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0C50C4B-AD2C-4C97-92DF-43693D473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3C4E-24F6-4BA9-B566-FE1C37370B98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0213AF0-330C-4FF4-BE39-53AE02F6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9F5570-E949-474E-B922-8F01737C8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18D1-46B6-4544-989E-D28B4C684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32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79C04B-DD15-48CF-8B03-351DEA3C2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469329-8D03-4ED7-A212-85E18B775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E99B990-D3E8-4E12-8A4D-5C9895E48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E64DD72-2E58-4B93-9FD5-38AFF33DF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3C4E-24F6-4BA9-B566-FE1C37370B98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49EDD7D-51D6-44E6-9F1C-DA3A8797A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D5CEAB0-6065-44F1-8567-50BA5E34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18D1-46B6-4544-989E-D28B4C684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0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B07FE6-C5B6-4755-9557-73C8079F4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D14C3B6-0C61-40B5-A11F-0F558D75A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5D58293-2162-45E0-B290-EE9285327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4EDD15E-826A-4CEC-8538-FCAB4902F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3C4E-24F6-4BA9-B566-FE1C37370B98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709B8F0-4DEC-4FFF-8443-E4D4413F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50E4E67-FFFE-41A4-B9A9-614777CBE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18D1-46B6-4544-989E-D28B4C684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14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4E36AC-B8E9-458E-81AA-14FF56E92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EDE6470-0DA6-4BDF-A856-EE5A2BB2F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6C889B1-5F65-48C6-9C18-32F564E68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3C4E-24F6-4BA9-B566-FE1C37370B98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6E13CB0-5A00-44E5-99A8-40313F4CC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144F73-4E51-41AC-8185-FF894B2C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18D1-46B6-4544-989E-D28B4C684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6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088898C-6254-46DE-9B21-AF0232466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DFBE532-5A7E-4111-B870-ABAE6B5CD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9648AD-467D-4482-BC3E-5EC9F18A4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3C4E-24F6-4BA9-B566-FE1C37370B98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1B2CA3-7645-40E0-B8A0-F5BCAF5A0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BE1BA7-5DF3-468E-90D5-E0B1BAE5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318D1-46B6-4544-989E-D28B4C684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87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EB2D3B-A2BB-6E72-A533-D9CF36841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B137592-E169-49A2-6900-11A8AA960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45013A-FF40-98DC-B10E-1DCF97027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A52-2964-7C4A-BF92-92BDEE9B8A2D}" type="datetimeFigureOut">
              <a:rPr lang="pl-PL" smtClean="0"/>
              <a:t>2023-06-29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FA2D7C-036D-F9D6-605A-88682023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57137E-DA9C-7B72-212D-9E91613AC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D711-6329-B643-87C0-C2855A1518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788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9E5E82-ECB1-77E9-C8BB-BABFCB18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083199-3674-6AC1-3F5F-98DA212E5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F5CEA36-1149-F468-2369-5110A4B42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A52-2964-7C4A-BF92-92BDEE9B8A2D}" type="datetimeFigureOut">
              <a:rPr lang="pl-PL" smtClean="0"/>
              <a:t>2023-06-29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343978-A3DD-7021-A79F-A3DE7EE2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A3731DB-AFCE-D7AC-002D-01B8EDEFA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D711-6329-B643-87C0-C2855A1518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1560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C827B5-4D29-9F26-0767-45CC94EC4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1162ED-7DC2-462A-70A5-E418F981A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C934C0-21F1-AA8D-1AAA-EB65CAF89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A52-2964-7C4A-BF92-92BDEE9B8A2D}" type="datetimeFigureOut">
              <a:rPr lang="pl-PL" smtClean="0"/>
              <a:t>2023-06-29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C01EC1-CE17-456E-4565-481919221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8C48322-4DA4-7CAB-9646-BA75FCF7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D711-6329-B643-87C0-C2855A1518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8192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2DC4FE-98E8-F176-7BF8-4CB89E1C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5AEFE2-BE9F-C123-D75D-885338A6F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C739E1A-9E18-8201-32A1-B5E0764CB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27B3E9A-708D-9764-C228-D77E7CDD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A52-2964-7C4A-BF92-92BDEE9B8A2D}" type="datetimeFigureOut">
              <a:rPr lang="pl-PL" smtClean="0"/>
              <a:t>2023-06-29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F46DB30-21BF-E0A3-CFC4-C3B82F33F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E5FDAA0-4A12-988C-645A-DC4EB3AF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D711-6329-B643-87C0-C2855A1518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2080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36FA3F-E0A8-245B-C26F-EC9F631B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03A229C-39EE-00D8-B2FD-57C4ED727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FEDA3B3-D49E-18A6-EE84-BAFFD7599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B053CA1-54AB-09B4-2ABB-38A5E3BAD4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8D9B859-0300-1C68-5A8E-9B3F7B4FA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F46F695-B0D5-E405-6C4F-D3C1E8751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A52-2964-7C4A-BF92-92BDEE9B8A2D}" type="datetimeFigureOut">
              <a:rPr lang="pl-PL" smtClean="0"/>
              <a:t>2023-06-29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0F4EDF6-201E-52E2-0E71-1C46E2DB3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2AE094C-A76D-58F0-01D0-F0FFABD2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D711-6329-B643-87C0-C2855A1518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7120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13E4EA-C6C9-3083-BB04-BBC5C91E2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97EAE1A-BA6D-792B-5506-FAC8C67CF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A52-2964-7C4A-BF92-92BDEE9B8A2D}" type="datetimeFigureOut">
              <a:rPr lang="pl-PL" smtClean="0"/>
              <a:t>2023-06-29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62728C5-7B7F-DB08-D284-0BF497B6D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63F0C8B-3213-2E58-BE92-E780A2EE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D711-6329-B643-87C0-C2855A1518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5326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70FBB78-FA23-3685-BC68-D332AC68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A52-2964-7C4A-BF92-92BDEE9B8A2D}" type="datetimeFigureOut">
              <a:rPr lang="pl-PL" smtClean="0"/>
              <a:t>2023-06-29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3AA0510-6981-EC66-94DB-B3979067C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456DB6D-CF4B-847F-BCFD-CEE762B2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D711-6329-B643-87C0-C2855A1518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688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56DEF4-94E3-BE65-DA7A-D048A2F05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30336A-290C-88B4-886D-15BD410D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0B71367-0329-CCA2-4800-E62789274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416DAEB-BAE6-B23B-EFCC-301F5CF12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A52-2964-7C4A-BF92-92BDEE9B8A2D}" type="datetimeFigureOut">
              <a:rPr lang="pl-PL" smtClean="0"/>
              <a:t>2023-06-29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D2D4B49-D6B5-F3F9-1CE3-D7039937F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FA638BD-6A87-31ED-5DE4-7A8F40BE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D711-6329-B643-87C0-C2855A1518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8922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0BC236-B4BE-EEE3-9DA7-A4650A9E6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9503B0E-22E1-3B5D-B77A-AA6EE513A7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780573F-5DAD-5FC9-2035-9FE03F71C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A2B0B9E-4A2D-3ACB-BBE4-859173663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A52-2964-7C4A-BF92-92BDEE9B8A2D}" type="datetimeFigureOut">
              <a:rPr lang="pl-PL" smtClean="0"/>
              <a:t>2023-06-29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63FF90A-C167-9B0E-6937-AD77A83B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0C16AE9-4711-5E96-A57C-78CD26AF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D711-6329-B643-87C0-C2855A1518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5421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194637-4284-C9A0-B235-6BC52CE1A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8A9C315-C6B8-5F24-FA21-2B9E8678B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F5C6C5B-11DD-3BC1-A57C-28C934FC7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A52-2964-7C4A-BF92-92BDEE9B8A2D}" type="datetimeFigureOut">
              <a:rPr lang="pl-PL" smtClean="0"/>
              <a:t>2023-06-29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A7EAF49-ACE4-D0AC-B9BC-9303FDBD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67A57B9-108B-CB4C-4D27-6E7B1E91B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D711-6329-B643-87C0-C2855A1518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4611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6CA4BB1-FBDB-94C0-1D95-549C0CB3C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55E4954-0D7E-9C7F-B267-9B3E81F0A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E82EB49-EE3B-0201-CEC7-64B2CA376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02A52-2964-7C4A-BF92-92BDEE9B8A2D}" type="datetimeFigureOut">
              <a:rPr lang="pl-PL" smtClean="0"/>
              <a:t>2023-06-29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36D5B2-B1EE-2DE4-10CA-869AF3E4D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D161F7-5ABD-2719-BB48-7E12BBE8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D711-6329-B643-87C0-C2855A1518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8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DCFFBD1-E131-4008-953E-B22A523CD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08CE18F-18F3-4FC3-AE80-62A9B9595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77F4ADD-4C2C-446D-AF1A-1D9AE0074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73C4E-24F6-4BA9-B566-FE1C37370B98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5B20407-C8E4-45CC-8B7D-8AE9B93ED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AAEEC3-5940-4DB0-B841-CC855CA8B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318D1-46B6-4544-989E-D28B4C684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9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9EEA49B-1AE0-56AC-E781-DE3B1882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6F3F1C7-63EC-B207-A5AD-7092B9B3E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9CFDC99-622C-84A8-FFA2-AB9099E41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02A52-2964-7C4A-BF92-92BDEE9B8A2D}" type="datetimeFigureOut">
              <a:rPr lang="pl-PL" smtClean="0"/>
              <a:t>2023-06-29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30B58C5-DFAF-D36F-02E7-F8AFDDF19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A4F8AB-319B-79F5-C16D-2B6B396D6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9D711-6329-B643-87C0-C2855A1518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751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emf"/><Relationship Id="rId3" Type="http://schemas.openxmlformats.org/officeDocument/2006/relationships/image" Target="../media/image10.png"/><Relationship Id="rId21" Type="http://schemas.openxmlformats.org/officeDocument/2006/relationships/image" Target="../media/image28.jpeg"/><Relationship Id="rId34" Type="http://schemas.openxmlformats.org/officeDocument/2006/relationships/image" Target="../media/image39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3.png"/><Relationship Id="rId2" Type="http://schemas.openxmlformats.org/officeDocument/2006/relationships/image" Target="../media/image5.emf"/><Relationship Id="rId16" Type="http://schemas.openxmlformats.org/officeDocument/2006/relationships/image" Target="../media/image23.png"/><Relationship Id="rId20" Type="http://schemas.openxmlformats.org/officeDocument/2006/relationships/image" Target="../media/image27.jpe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jpeg"/><Relationship Id="rId32" Type="http://schemas.openxmlformats.org/officeDocument/2006/relationships/image" Target="../media/image3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sv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6.png"/><Relationship Id="rId35" Type="http://schemas.openxmlformats.org/officeDocument/2006/relationships/image" Target="../media/image40.png"/><Relationship Id="rId8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B875E0D-6752-BA6D-8305-CE6495172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020" y="6134560"/>
            <a:ext cx="77842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1078CF5-87D2-C328-0822-1318F07AF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7"/>
            <a:ext cx="12192000" cy="685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44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/>
          <p:nvPr/>
        </p:nvSpPr>
        <p:spPr>
          <a:xfrm>
            <a:off x="5212502" y="4927252"/>
            <a:ext cx="572700" cy="572700"/>
          </a:xfrm>
          <a:prstGeom prst="ellipse">
            <a:avLst/>
          </a:pr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5210202" y="4084377"/>
            <a:ext cx="572700" cy="572700"/>
          </a:xfrm>
          <a:prstGeom prst="ellipse">
            <a:avLst/>
          </a:pr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5200202" y="2357027"/>
            <a:ext cx="572700" cy="572700"/>
          </a:xfrm>
          <a:prstGeom prst="ellipse">
            <a:avLst/>
          </a:pr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5220202" y="3220702"/>
            <a:ext cx="572700" cy="572700"/>
          </a:xfrm>
          <a:prstGeom prst="ellipse">
            <a:avLst/>
          </a:prstGeom>
          <a:solidFill>
            <a:srgbClr val="595959">
              <a:alpha val="145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5828969" y="2357023"/>
            <a:ext cx="5664691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pen Sans"/>
              <a:buNone/>
            </a:pPr>
            <a:r>
              <a:rPr lang="pl-PL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Opracowanie indywidualnej ścieżki rozwoju </a:t>
            </a:r>
            <a:br>
              <a:rPr lang="pl-PL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l-PL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w oparciu o endogeniczne potencjały</a:t>
            </a:r>
            <a:endParaRPr sz="1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678723" y="173349"/>
            <a:ext cx="8520600" cy="81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 opracowania strategii</a:t>
            </a:r>
            <a:endParaRPr/>
          </a:p>
        </p:txBody>
      </p:sp>
      <p:grpSp>
        <p:nvGrpSpPr>
          <p:cNvPr id="141" name="Google Shape;141;p5"/>
          <p:cNvGrpSpPr/>
          <p:nvPr/>
        </p:nvGrpSpPr>
        <p:grpSpPr>
          <a:xfrm>
            <a:off x="1003291" y="1740886"/>
            <a:ext cx="3445022" cy="4040424"/>
            <a:chOff x="1732085" y="1976136"/>
            <a:chExt cx="2711450" cy="3241676"/>
          </a:xfrm>
        </p:grpSpPr>
        <p:sp>
          <p:nvSpPr>
            <p:cNvPr id="142" name="Google Shape;142;p5"/>
            <p:cNvSpPr/>
            <p:nvPr/>
          </p:nvSpPr>
          <p:spPr>
            <a:xfrm>
              <a:off x="2425174" y="2936210"/>
              <a:ext cx="1258910" cy="1618943"/>
            </a:xfrm>
            <a:custGeom>
              <a:avLst/>
              <a:gdLst/>
              <a:ahLst/>
              <a:cxnLst/>
              <a:rect l="l" t="t" r="r" b="b"/>
              <a:pathLst>
                <a:path w="1318230" h="1695228" extrusionOk="0">
                  <a:moveTo>
                    <a:pt x="463723" y="1679365"/>
                  </a:moveTo>
                  <a:cubicBezTo>
                    <a:pt x="372995" y="1673435"/>
                    <a:pt x="363506" y="1666320"/>
                    <a:pt x="349867" y="1647344"/>
                  </a:cubicBezTo>
                  <a:cubicBezTo>
                    <a:pt x="336228" y="1628368"/>
                    <a:pt x="381296" y="1598125"/>
                    <a:pt x="381889" y="1565510"/>
                  </a:cubicBezTo>
                  <a:cubicBezTo>
                    <a:pt x="382482" y="1532895"/>
                    <a:pt x="372994" y="1502060"/>
                    <a:pt x="353425" y="1451655"/>
                  </a:cubicBezTo>
                  <a:cubicBezTo>
                    <a:pt x="333856" y="1401250"/>
                    <a:pt x="308951" y="1344322"/>
                    <a:pt x="264476" y="1263082"/>
                  </a:cubicBezTo>
                  <a:cubicBezTo>
                    <a:pt x="220001" y="1181842"/>
                    <a:pt x="126901" y="1073916"/>
                    <a:pt x="86577" y="964212"/>
                  </a:cubicBezTo>
                  <a:cubicBezTo>
                    <a:pt x="46253" y="854508"/>
                    <a:pt x="0" y="733536"/>
                    <a:pt x="22534" y="604856"/>
                  </a:cubicBezTo>
                  <a:cubicBezTo>
                    <a:pt x="45068" y="476176"/>
                    <a:pt x="128087" y="289382"/>
                    <a:pt x="221780" y="192131"/>
                  </a:cubicBezTo>
                  <a:cubicBezTo>
                    <a:pt x="315473" y="94880"/>
                    <a:pt x="467874" y="42696"/>
                    <a:pt x="584694" y="21348"/>
                  </a:cubicBezTo>
                  <a:cubicBezTo>
                    <a:pt x="701514" y="0"/>
                    <a:pt x="820707" y="23720"/>
                    <a:pt x="922702" y="64044"/>
                  </a:cubicBezTo>
                  <a:cubicBezTo>
                    <a:pt x="1024697" y="104368"/>
                    <a:pt x="1131437" y="168412"/>
                    <a:pt x="1196666" y="263291"/>
                  </a:cubicBezTo>
                  <a:cubicBezTo>
                    <a:pt x="1261896" y="358170"/>
                    <a:pt x="1309928" y="503454"/>
                    <a:pt x="1314079" y="633320"/>
                  </a:cubicBezTo>
                  <a:cubicBezTo>
                    <a:pt x="1318230" y="763186"/>
                    <a:pt x="1282651" y="915587"/>
                    <a:pt x="1221572" y="1042488"/>
                  </a:cubicBezTo>
                  <a:cubicBezTo>
                    <a:pt x="1160493" y="1169389"/>
                    <a:pt x="1001059" y="1300885"/>
                    <a:pt x="947608" y="1394727"/>
                  </a:cubicBezTo>
                  <a:cubicBezTo>
                    <a:pt x="894157" y="1488569"/>
                    <a:pt x="909762" y="1557505"/>
                    <a:pt x="900867" y="1605538"/>
                  </a:cubicBezTo>
                  <a:cubicBezTo>
                    <a:pt x="891972" y="1653571"/>
                    <a:pt x="967095" y="1670619"/>
                    <a:pt x="894238" y="1682923"/>
                  </a:cubicBezTo>
                  <a:cubicBezTo>
                    <a:pt x="821381" y="1695228"/>
                    <a:pt x="554452" y="1685295"/>
                    <a:pt x="463723" y="1679365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2419473" y="2925461"/>
              <a:ext cx="1289050" cy="1619250"/>
            </a:xfrm>
            <a:custGeom>
              <a:avLst/>
              <a:gdLst/>
              <a:ahLst/>
              <a:cxnLst/>
              <a:rect l="l" t="t" r="r" b="b"/>
              <a:pathLst>
                <a:path w="812" h="1020" extrusionOk="0">
                  <a:moveTo>
                    <a:pt x="361" y="0"/>
                  </a:moveTo>
                  <a:lnTo>
                    <a:pt x="403" y="0"/>
                  </a:lnTo>
                  <a:lnTo>
                    <a:pt x="447" y="3"/>
                  </a:lnTo>
                  <a:lnTo>
                    <a:pt x="490" y="10"/>
                  </a:lnTo>
                  <a:lnTo>
                    <a:pt x="531" y="20"/>
                  </a:lnTo>
                  <a:lnTo>
                    <a:pt x="571" y="34"/>
                  </a:lnTo>
                  <a:lnTo>
                    <a:pt x="607" y="50"/>
                  </a:lnTo>
                  <a:lnTo>
                    <a:pt x="644" y="74"/>
                  </a:lnTo>
                  <a:lnTo>
                    <a:pt x="678" y="101"/>
                  </a:lnTo>
                  <a:lnTo>
                    <a:pt x="710" y="131"/>
                  </a:lnTo>
                  <a:lnTo>
                    <a:pt x="737" y="165"/>
                  </a:lnTo>
                  <a:lnTo>
                    <a:pt x="760" y="202"/>
                  </a:lnTo>
                  <a:lnTo>
                    <a:pt x="778" y="241"/>
                  </a:lnTo>
                  <a:lnTo>
                    <a:pt x="792" y="282"/>
                  </a:lnTo>
                  <a:lnTo>
                    <a:pt x="804" y="332"/>
                  </a:lnTo>
                  <a:lnTo>
                    <a:pt x="810" y="380"/>
                  </a:lnTo>
                  <a:lnTo>
                    <a:pt x="812" y="426"/>
                  </a:lnTo>
                  <a:lnTo>
                    <a:pt x="809" y="471"/>
                  </a:lnTo>
                  <a:lnTo>
                    <a:pt x="801" y="514"/>
                  </a:lnTo>
                  <a:lnTo>
                    <a:pt x="788" y="557"/>
                  </a:lnTo>
                  <a:lnTo>
                    <a:pt x="770" y="598"/>
                  </a:lnTo>
                  <a:lnTo>
                    <a:pt x="742" y="651"/>
                  </a:lnTo>
                  <a:lnTo>
                    <a:pt x="710" y="701"/>
                  </a:lnTo>
                  <a:lnTo>
                    <a:pt x="676" y="747"/>
                  </a:lnTo>
                  <a:lnTo>
                    <a:pt x="669" y="757"/>
                  </a:lnTo>
                  <a:lnTo>
                    <a:pt x="661" y="766"/>
                  </a:lnTo>
                  <a:lnTo>
                    <a:pt x="642" y="789"/>
                  </a:lnTo>
                  <a:lnTo>
                    <a:pt x="625" y="812"/>
                  </a:lnTo>
                  <a:lnTo>
                    <a:pt x="607" y="837"/>
                  </a:lnTo>
                  <a:lnTo>
                    <a:pt x="592" y="861"/>
                  </a:lnTo>
                  <a:lnTo>
                    <a:pt x="579" y="886"/>
                  </a:lnTo>
                  <a:lnTo>
                    <a:pt x="571" y="911"/>
                  </a:lnTo>
                  <a:lnTo>
                    <a:pt x="566" y="938"/>
                  </a:lnTo>
                  <a:lnTo>
                    <a:pt x="567" y="964"/>
                  </a:lnTo>
                  <a:lnTo>
                    <a:pt x="573" y="992"/>
                  </a:lnTo>
                  <a:lnTo>
                    <a:pt x="537" y="1004"/>
                  </a:lnTo>
                  <a:lnTo>
                    <a:pt x="531" y="973"/>
                  </a:lnTo>
                  <a:lnTo>
                    <a:pt x="529" y="944"/>
                  </a:lnTo>
                  <a:lnTo>
                    <a:pt x="531" y="916"/>
                  </a:lnTo>
                  <a:lnTo>
                    <a:pt x="539" y="889"/>
                  </a:lnTo>
                  <a:lnTo>
                    <a:pt x="550" y="862"/>
                  </a:lnTo>
                  <a:lnTo>
                    <a:pt x="564" y="836"/>
                  </a:lnTo>
                  <a:lnTo>
                    <a:pt x="579" y="811"/>
                  </a:lnTo>
                  <a:lnTo>
                    <a:pt x="597" y="788"/>
                  </a:lnTo>
                  <a:lnTo>
                    <a:pt x="615" y="765"/>
                  </a:lnTo>
                  <a:lnTo>
                    <a:pt x="632" y="743"/>
                  </a:lnTo>
                  <a:lnTo>
                    <a:pt x="647" y="725"/>
                  </a:lnTo>
                  <a:lnTo>
                    <a:pt x="680" y="680"/>
                  </a:lnTo>
                  <a:lnTo>
                    <a:pt x="710" y="632"/>
                  </a:lnTo>
                  <a:lnTo>
                    <a:pt x="737" y="582"/>
                  </a:lnTo>
                  <a:lnTo>
                    <a:pt x="754" y="545"/>
                  </a:lnTo>
                  <a:lnTo>
                    <a:pt x="765" y="506"/>
                  </a:lnTo>
                  <a:lnTo>
                    <a:pt x="772" y="466"/>
                  </a:lnTo>
                  <a:lnTo>
                    <a:pt x="775" y="424"/>
                  </a:lnTo>
                  <a:lnTo>
                    <a:pt x="773" y="382"/>
                  </a:lnTo>
                  <a:lnTo>
                    <a:pt x="767" y="336"/>
                  </a:lnTo>
                  <a:lnTo>
                    <a:pt x="757" y="291"/>
                  </a:lnTo>
                  <a:lnTo>
                    <a:pt x="744" y="254"/>
                  </a:lnTo>
                  <a:lnTo>
                    <a:pt x="727" y="218"/>
                  </a:lnTo>
                  <a:lnTo>
                    <a:pt x="707" y="186"/>
                  </a:lnTo>
                  <a:lnTo>
                    <a:pt x="682" y="156"/>
                  </a:lnTo>
                  <a:lnTo>
                    <a:pt x="654" y="128"/>
                  </a:lnTo>
                  <a:lnTo>
                    <a:pt x="624" y="103"/>
                  </a:lnTo>
                  <a:lnTo>
                    <a:pt x="589" y="83"/>
                  </a:lnTo>
                  <a:lnTo>
                    <a:pt x="556" y="67"/>
                  </a:lnTo>
                  <a:lnTo>
                    <a:pt x="521" y="54"/>
                  </a:lnTo>
                  <a:lnTo>
                    <a:pt x="483" y="46"/>
                  </a:lnTo>
                  <a:lnTo>
                    <a:pt x="443" y="39"/>
                  </a:lnTo>
                  <a:lnTo>
                    <a:pt x="403" y="37"/>
                  </a:lnTo>
                  <a:lnTo>
                    <a:pt x="364" y="37"/>
                  </a:lnTo>
                  <a:lnTo>
                    <a:pt x="326" y="41"/>
                  </a:lnTo>
                  <a:lnTo>
                    <a:pt x="290" y="48"/>
                  </a:lnTo>
                  <a:lnTo>
                    <a:pt x="255" y="60"/>
                  </a:lnTo>
                  <a:lnTo>
                    <a:pt x="224" y="75"/>
                  </a:lnTo>
                  <a:lnTo>
                    <a:pt x="196" y="94"/>
                  </a:lnTo>
                  <a:lnTo>
                    <a:pt x="169" y="115"/>
                  </a:lnTo>
                  <a:lnTo>
                    <a:pt x="145" y="139"/>
                  </a:lnTo>
                  <a:lnTo>
                    <a:pt x="123" y="164"/>
                  </a:lnTo>
                  <a:lnTo>
                    <a:pt x="105" y="191"/>
                  </a:lnTo>
                  <a:lnTo>
                    <a:pt x="88" y="219"/>
                  </a:lnTo>
                  <a:lnTo>
                    <a:pt x="73" y="248"/>
                  </a:lnTo>
                  <a:lnTo>
                    <a:pt x="61" y="276"/>
                  </a:lnTo>
                  <a:lnTo>
                    <a:pt x="53" y="304"/>
                  </a:lnTo>
                  <a:lnTo>
                    <a:pt x="43" y="346"/>
                  </a:lnTo>
                  <a:lnTo>
                    <a:pt x="38" y="391"/>
                  </a:lnTo>
                  <a:lnTo>
                    <a:pt x="37" y="438"/>
                  </a:lnTo>
                  <a:lnTo>
                    <a:pt x="41" y="484"/>
                  </a:lnTo>
                  <a:lnTo>
                    <a:pt x="49" y="530"/>
                  </a:lnTo>
                  <a:lnTo>
                    <a:pt x="61" y="574"/>
                  </a:lnTo>
                  <a:lnTo>
                    <a:pt x="77" y="617"/>
                  </a:lnTo>
                  <a:lnTo>
                    <a:pt x="92" y="646"/>
                  </a:lnTo>
                  <a:lnTo>
                    <a:pt x="109" y="674"/>
                  </a:lnTo>
                  <a:lnTo>
                    <a:pt x="128" y="701"/>
                  </a:lnTo>
                  <a:lnTo>
                    <a:pt x="148" y="729"/>
                  </a:lnTo>
                  <a:lnTo>
                    <a:pt x="193" y="793"/>
                  </a:lnTo>
                  <a:lnTo>
                    <a:pt x="212" y="828"/>
                  </a:lnTo>
                  <a:lnTo>
                    <a:pt x="229" y="865"/>
                  </a:lnTo>
                  <a:lnTo>
                    <a:pt x="238" y="891"/>
                  </a:lnTo>
                  <a:lnTo>
                    <a:pt x="245" y="912"/>
                  </a:lnTo>
                  <a:lnTo>
                    <a:pt x="249" y="931"/>
                  </a:lnTo>
                  <a:lnTo>
                    <a:pt x="249" y="948"/>
                  </a:lnTo>
                  <a:lnTo>
                    <a:pt x="249" y="962"/>
                  </a:lnTo>
                  <a:lnTo>
                    <a:pt x="246" y="973"/>
                  </a:lnTo>
                  <a:lnTo>
                    <a:pt x="242" y="983"/>
                  </a:lnTo>
                  <a:lnTo>
                    <a:pt x="236" y="993"/>
                  </a:lnTo>
                  <a:lnTo>
                    <a:pt x="230" y="1001"/>
                  </a:lnTo>
                  <a:lnTo>
                    <a:pt x="223" y="1008"/>
                  </a:lnTo>
                  <a:lnTo>
                    <a:pt x="219" y="1011"/>
                  </a:lnTo>
                  <a:lnTo>
                    <a:pt x="216" y="1014"/>
                  </a:lnTo>
                  <a:lnTo>
                    <a:pt x="214" y="1020"/>
                  </a:lnTo>
                  <a:lnTo>
                    <a:pt x="178" y="1011"/>
                  </a:lnTo>
                  <a:lnTo>
                    <a:pt x="183" y="999"/>
                  </a:lnTo>
                  <a:lnTo>
                    <a:pt x="191" y="989"/>
                  </a:lnTo>
                  <a:lnTo>
                    <a:pt x="198" y="981"/>
                  </a:lnTo>
                  <a:lnTo>
                    <a:pt x="205" y="973"/>
                  </a:lnTo>
                  <a:lnTo>
                    <a:pt x="211" y="962"/>
                  </a:lnTo>
                  <a:lnTo>
                    <a:pt x="212" y="954"/>
                  </a:lnTo>
                  <a:lnTo>
                    <a:pt x="212" y="944"/>
                  </a:lnTo>
                  <a:lnTo>
                    <a:pt x="211" y="932"/>
                  </a:lnTo>
                  <a:lnTo>
                    <a:pt x="208" y="917"/>
                  </a:lnTo>
                  <a:lnTo>
                    <a:pt x="203" y="900"/>
                  </a:lnTo>
                  <a:lnTo>
                    <a:pt x="196" y="879"/>
                  </a:lnTo>
                  <a:lnTo>
                    <a:pt x="180" y="845"/>
                  </a:lnTo>
                  <a:lnTo>
                    <a:pt x="161" y="812"/>
                  </a:lnTo>
                  <a:lnTo>
                    <a:pt x="141" y="781"/>
                  </a:lnTo>
                  <a:lnTo>
                    <a:pt x="118" y="750"/>
                  </a:lnTo>
                  <a:lnTo>
                    <a:pt x="79" y="693"/>
                  </a:lnTo>
                  <a:lnTo>
                    <a:pt x="61" y="664"/>
                  </a:lnTo>
                  <a:lnTo>
                    <a:pt x="45" y="632"/>
                  </a:lnTo>
                  <a:lnTo>
                    <a:pt x="28" y="593"/>
                  </a:lnTo>
                  <a:lnTo>
                    <a:pt x="15" y="551"/>
                  </a:lnTo>
                  <a:lnTo>
                    <a:pt x="7" y="507"/>
                  </a:lnTo>
                  <a:lnTo>
                    <a:pt x="2" y="463"/>
                  </a:lnTo>
                  <a:lnTo>
                    <a:pt x="0" y="420"/>
                  </a:lnTo>
                  <a:lnTo>
                    <a:pt x="2" y="376"/>
                  </a:lnTo>
                  <a:lnTo>
                    <a:pt x="8" y="334"/>
                  </a:lnTo>
                  <a:lnTo>
                    <a:pt x="17" y="294"/>
                  </a:lnTo>
                  <a:lnTo>
                    <a:pt x="27" y="264"/>
                  </a:lnTo>
                  <a:lnTo>
                    <a:pt x="41" y="232"/>
                  </a:lnTo>
                  <a:lnTo>
                    <a:pt x="57" y="201"/>
                  </a:lnTo>
                  <a:lnTo>
                    <a:pt x="74" y="170"/>
                  </a:lnTo>
                  <a:lnTo>
                    <a:pt x="96" y="141"/>
                  </a:lnTo>
                  <a:lnTo>
                    <a:pt x="119" y="112"/>
                  </a:lnTo>
                  <a:lnTo>
                    <a:pt x="146" y="87"/>
                  </a:lnTo>
                  <a:lnTo>
                    <a:pt x="175" y="63"/>
                  </a:lnTo>
                  <a:lnTo>
                    <a:pt x="207" y="43"/>
                  </a:lnTo>
                  <a:lnTo>
                    <a:pt x="243" y="26"/>
                  </a:lnTo>
                  <a:lnTo>
                    <a:pt x="280" y="13"/>
                  </a:lnTo>
                  <a:lnTo>
                    <a:pt x="319" y="5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2668710" y="4479624"/>
              <a:ext cx="673100" cy="738188"/>
            </a:xfrm>
            <a:custGeom>
              <a:avLst/>
              <a:gdLst/>
              <a:ahLst/>
              <a:cxnLst/>
              <a:rect l="l" t="t" r="r" b="b"/>
              <a:pathLst>
                <a:path w="424" h="465" extrusionOk="0">
                  <a:moveTo>
                    <a:pt x="162" y="196"/>
                  </a:moveTo>
                  <a:lnTo>
                    <a:pt x="147" y="198"/>
                  </a:lnTo>
                  <a:lnTo>
                    <a:pt x="131" y="201"/>
                  </a:lnTo>
                  <a:lnTo>
                    <a:pt x="114" y="206"/>
                  </a:lnTo>
                  <a:lnTo>
                    <a:pt x="143" y="207"/>
                  </a:lnTo>
                  <a:lnTo>
                    <a:pt x="174" y="206"/>
                  </a:lnTo>
                  <a:lnTo>
                    <a:pt x="185" y="206"/>
                  </a:lnTo>
                  <a:lnTo>
                    <a:pt x="196" y="205"/>
                  </a:lnTo>
                  <a:lnTo>
                    <a:pt x="270" y="205"/>
                  </a:lnTo>
                  <a:lnTo>
                    <a:pt x="295" y="204"/>
                  </a:lnTo>
                  <a:lnTo>
                    <a:pt x="322" y="203"/>
                  </a:lnTo>
                  <a:lnTo>
                    <a:pt x="345" y="202"/>
                  </a:lnTo>
                  <a:lnTo>
                    <a:pt x="321" y="199"/>
                  </a:lnTo>
                  <a:lnTo>
                    <a:pt x="293" y="197"/>
                  </a:lnTo>
                  <a:lnTo>
                    <a:pt x="266" y="196"/>
                  </a:lnTo>
                  <a:lnTo>
                    <a:pt x="162" y="196"/>
                  </a:lnTo>
                  <a:close/>
                  <a:moveTo>
                    <a:pt x="220" y="106"/>
                  </a:moveTo>
                  <a:lnTo>
                    <a:pt x="187" y="107"/>
                  </a:lnTo>
                  <a:lnTo>
                    <a:pt x="159" y="109"/>
                  </a:lnTo>
                  <a:lnTo>
                    <a:pt x="182" y="111"/>
                  </a:lnTo>
                  <a:lnTo>
                    <a:pt x="202" y="113"/>
                  </a:lnTo>
                  <a:lnTo>
                    <a:pt x="220" y="114"/>
                  </a:lnTo>
                  <a:lnTo>
                    <a:pt x="251" y="114"/>
                  </a:lnTo>
                  <a:lnTo>
                    <a:pt x="282" y="113"/>
                  </a:lnTo>
                  <a:lnTo>
                    <a:pt x="309" y="112"/>
                  </a:lnTo>
                  <a:lnTo>
                    <a:pt x="331" y="111"/>
                  </a:lnTo>
                  <a:lnTo>
                    <a:pt x="349" y="110"/>
                  </a:lnTo>
                  <a:lnTo>
                    <a:pt x="321" y="108"/>
                  </a:lnTo>
                  <a:lnTo>
                    <a:pt x="288" y="106"/>
                  </a:lnTo>
                  <a:lnTo>
                    <a:pt x="220" y="106"/>
                  </a:lnTo>
                  <a:close/>
                  <a:moveTo>
                    <a:pt x="406" y="0"/>
                  </a:moveTo>
                  <a:lnTo>
                    <a:pt x="413" y="12"/>
                  </a:lnTo>
                  <a:lnTo>
                    <a:pt x="416" y="23"/>
                  </a:lnTo>
                  <a:lnTo>
                    <a:pt x="415" y="32"/>
                  </a:lnTo>
                  <a:lnTo>
                    <a:pt x="413" y="38"/>
                  </a:lnTo>
                  <a:lnTo>
                    <a:pt x="405" y="46"/>
                  </a:lnTo>
                  <a:lnTo>
                    <a:pt x="393" y="53"/>
                  </a:lnTo>
                  <a:lnTo>
                    <a:pt x="377" y="57"/>
                  </a:lnTo>
                  <a:lnTo>
                    <a:pt x="357" y="60"/>
                  </a:lnTo>
                  <a:lnTo>
                    <a:pt x="302" y="60"/>
                  </a:lnTo>
                  <a:lnTo>
                    <a:pt x="268" y="58"/>
                  </a:lnTo>
                  <a:lnTo>
                    <a:pt x="228" y="55"/>
                  </a:lnTo>
                  <a:lnTo>
                    <a:pt x="208" y="54"/>
                  </a:lnTo>
                  <a:lnTo>
                    <a:pt x="186" y="52"/>
                  </a:lnTo>
                  <a:lnTo>
                    <a:pt x="162" y="51"/>
                  </a:lnTo>
                  <a:lnTo>
                    <a:pt x="138" y="50"/>
                  </a:lnTo>
                  <a:lnTo>
                    <a:pt x="92" y="50"/>
                  </a:lnTo>
                  <a:lnTo>
                    <a:pt x="73" y="51"/>
                  </a:lnTo>
                  <a:lnTo>
                    <a:pt x="56" y="53"/>
                  </a:lnTo>
                  <a:lnTo>
                    <a:pt x="45" y="56"/>
                  </a:lnTo>
                  <a:lnTo>
                    <a:pt x="38" y="61"/>
                  </a:lnTo>
                  <a:lnTo>
                    <a:pt x="37" y="64"/>
                  </a:lnTo>
                  <a:lnTo>
                    <a:pt x="37" y="66"/>
                  </a:lnTo>
                  <a:lnTo>
                    <a:pt x="39" y="70"/>
                  </a:lnTo>
                  <a:lnTo>
                    <a:pt x="46" y="78"/>
                  </a:lnTo>
                  <a:lnTo>
                    <a:pt x="59" y="85"/>
                  </a:lnTo>
                  <a:lnTo>
                    <a:pt x="85" y="79"/>
                  </a:lnTo>
                  <a:lnTo>
                    <a:pt x="110" y="76"/>
                  </a:lnTo>
                  <a:lnTo>
                    <a:pt x="135" y="74"/>
                  </a:lnTo>
                  <a:lnTo>
                    <a:pt x="142" y="74"/>
                  </a:lnTo>
                  <a:lnTo>
                    <a:pt x="150" y="73"/>
                  </a:lnTo>
                  <a:lnTo>
                    <a:pt x="154" y="73"/>
                  </a:lnTo>
                  <a:lnTo>
                    <a:pt x="164" y="72"/>
                  </a:lnTo>
                  <a:lnTo>
                    <a:pt x="179" y="71"/>
                  </a:lnTo>
                  <a:lnTo>
                    <a:pt x="198" y="71"/>
                  </a:lnTo>
                  <a:lnTo>
                    <a:pt x="220" y="70"/>
                  </a:lnTo>
                  <a:lnTo>
                    <a:pt x="244" y="69"/>
                  </a:lnTo>
                  <a:lnTo>
                    <a:pt x="271" y="69"/>
                  </a:lnTo>
                  <a:lnTo>
                    <a:pt x="297" y="70"/>
                  </a:lnTo>
                  <a:lnTo>
                    <a:pt x="323" y="71"/>
                  </a:lnTo>
                  <a:lnTo>
                    <a:pt x="347" y="73"/>
                  </a:lnTo>
                  <a:lnTo>
                    <a:pt x="370" y="76"/>
                  </a:lnTo>
                  <a:lnTo>
                    <a:pt x="388" y="80"/>
                  </a:lnTo>
                  <a:lnTo>
                    <a:pt x="403" y="86"/>
                  </a:lnTo>
                  <a:lnTo>
                    <a:pt x="414" y="93"/>
                  </a:lnTo>
                  <a:lnTo>
                    <a:pt x="421" y="100"/>
                  </a:lnTo>
                  <a:lnTo>
                    <a:pt x="424" y="109"/>
                  </a:lnTo>
                  <a:lnTo>
                    <a:pt x="424" y="118"/>
                  </a:lnTo>
                  <a:lnTo>
                    <a:pt x="422" y="124"/>
                  </a:lnTo>
                  <a:lnTo>
                    <a:pt x="419" y="130"/>
                  </a:lnTo>
                  <a:lnTo>
                    <a:pt x="412" y="134"/>
                  </a:lnTo>
                  <a:lnTo>
                    <a:pt x="402" y="139"/>
                  </a:lnTo>
                  <a:lnTo>
                    <a:pt x="389" y="142"/>
                  </a:lnTo>
                  <a:lnTo>
                    <a:pt x="372" y="145"/>
                  </a:lnTo>
                  <a:lnTo>
                    <a:pt x="350" y="147"/>
                  </a:lnTo>
                  <a:lnTo>
                    <a:pt x="324" y="149"/>
                  </a:lnTo>
                  <a:lnTo>
                    <a:pt x="291" y="150"/>
                  </a:lnTo>
                  <a:lnTo>
                    <a:pt x="252" y="151"/>
                  </a:lnTo>
                  <a:lnTo>
                    <a:pt x="214" y="151"/>
                  </a:lnTo>
                  <a:lnTo>
                    <a:pt x="196" y="150"/>
                  </a:lnTo>
                  <a:lnTo>
                    <a:pt x="176" y="148"/>
                  </a:lnTo>
                  <a:lnTo>
                    <a:pt x="153" y="145"/>
                  </a:lnTo>
                  <a:lnTo>
                    <a:pt x="130" y="142"/>
                  </a:lnTo>
                  <a:lnTo>
                    <a:pt x="105" y="137"/>
                  </a:lnTo>
                  <a:lnTo>
                    <a:pt x="82" y="131"/>
                  </a:lnTo>
                  <a:lnTo>
                    <a:pt x="59" y="124"/>
                  </a:lnTo>
                  <a:lnTo>
                    <a:pt x="55" y="126"/>
                  </a:lnTo>
                  <a:lnTo>
                    <a:pt x="51" y="129"/>
                  </a:lnTo>
                  <a:lnTo>
                    <a:pt x="48" y="131"/>
                  </a:lnTo>
                  <a:lnTo>
                    <a:pt x="45" y="134"/>
                  </a:lnTo>
                  <a:lnTo>
                    <a:pt x="44" y="138"/>
                  </a:lnTo>
                  <a:lnTo>
                    <a:pt x="41" y="143"/>
                  </a:lnTo>
                  <a:lnTo>
                    <a:pt x="40" y="150"/>
                  </a:lnTo>
                  <a:lnTo>
                    <a:pt x="40" y="159"/>
                  </a:lnTo>
                  <a:lnTo>
                    <a:pt x="43" y="171"/>
                  </a:lnTo>
                  <a:lnTo>
                    <a:pt x="47" y="180"/>
                  </a:lnTo>
                  <a:lnTo>
                    <a:pt x="55" y="188"/>
                  </a:lnTo>
                  <a:lnTo>
                    <a:pt x="74" y="180"/>
                  </a:lnTo>
                  <a:lnTo>
                    <a:pt x="94" y="173"/>
                  </a:lnTo>
                  <a:lnTo>
                    <a:pt x="114" y="167"/>
                  </a:lnTo>
                  <a:lnTo>
                    <a:pt x="133" y="163"/>
                  </a:lnTo>
                  <a:lnTo>
                    <a:pt x="150" y="160"/>
                  </a:lnTo>
                  <a:lnTo>
                    <a:pt x="165" y="158"/>
                  </a:lnTo>
                  <a:lnTo>
                    <a:pt x="177" y="158"/>
                  </a:lnTo>
                  <a:lnTo>
                    <a:pt x="187" y="159"/>
                  </a:lnTo>
                  <a:lnTo>
                    <a:pt x="248" y="159"/>
                  </a:lnTo>
                  <a:lnTo>
                    <a:pt x="279" y="160"/>
                  </a:lnTo>
                  <a:lnTo>
                    <a:pt x="307" y="161"/>
                  </a:lnTo>
                  <a:lnTo>
                    <a:pt x="332" y="163"/>
                  </a:lnTo>
                  <a:lnTo>
                    <a:pt x="355" y="166"/>
                  </a:lnTo>
                  <a:lnTo>
                    <a:pt x="375" y="171"/>
                  </a:lnTo>
                  <a:lnTo>
                    <a:pt x="392" y="177"/>
                  </a:lnTo>
                  <a:lnTo>
                    <a:pt x="405" y="186"/>
                  </a:lnTo>
                  <a:lnTo>
                    <a:pt x="413" y="194"/>
                  </a:lnTo>
                  <a:lnTo>
                    <a:pt x="416" y="202"/>
                  </a:lnTo>
                  <a:lnTo>
                    <a:pt x="416" y="209"/>
                  </a:lnTo>
                  <a:lnTo>
                    <a:pt x="415" y="214"/>
                  </a:lnTo>
                  <a:lnTo>
                    <a:pt x="412" y="219"/>
                  </a:lnTo>
                  <a:lnTo>
                    <a:pt x="406" y="225"/>
                  </a:lnTo>
                  <a:lnTo>
                    <a:pt x="398" y="229"/>
                  </a:lnTo>
                  <a:lnTo>
                    <a:pt x="387" y="233"/>
                  </a:lnTo>
                  <a:lnTo>
                    <a:pt x="372" y="236"/>
                  </a:lnTo>
                  <a:lnTo>
                    <a:pt x="353" y="238"/>
                  </a:lnTo>
                  <a:lnTo>
                    <a:pt x="329" y="239"/>
                  </a:lnTo>
                  <a:lnTo>
                    <a:pt x="301" y="240"/>
                  </a:lnTo>
                  <a:lnTo>
                    <a:pt x="267" y="241"/>
                  </a:lnTo>
                  <a:lnTo>
                    <a:pt x="197" y="241"/>
                  </a:lnTo>
                  <a:lnTo>
                    <a:pt x="186" y="242"/>
                  </a:lnTo>
                  <a:lnTo>
                    <a:pt x="176" y="242"/>
                  </a:lnTo>
                  <a:lnTo>
                    <a:pt x="154" y="243"/>
                  </a:lnTo>
                  <a:lnTo>
                    <a:pt x="130" y="243"/>
                  </a:lnTo>
                  <a:lnTo>
                    <a:pt x="103" y="242"/>
                  </a:lnTo>
                  <a:lnTo>
                    <a:pt x="78" y="238"/>
                  </a:lnTo>
                  <a:lnTo>
                    <a:pt x="54" y="230"/>
                  </a:lnTo>
                  <a:lnTo>
                    <a:pt x="46" y="236"/>
                  </a:lnTo>
                  <a:lnTo>
                    <a:pt x="45" y="238"/>
                  </a:lnTo>
                  <a:lnTo>
                    <a:pt x="46" y="240"/>
                  </a:lnTo>
                  <a:lnTo>
                    <a:pt x="48" y="241"/>
                  </a:lnTo>
                  <a:lnTo>
                    <a:pt x="72" y="245"/>
                  </a:lnTo>
                  <a:lnTo>
                    <a:pt x="99" y="248"/>
                  </a:lnTo>
                  <a:lnTo>
                    <a:pt x="130" y="249"/>
                  </a:lnTo>
                  <a:lnTo>
                    <a:pt x="265" y="249"/>
                  </a:lnTo>
                  <a:lnTo>
                    <a:pt x="298" y="251"/>
                  </a:lnTo>
                  <a:lnTo>
                    <a:pt x="330" y="253"/>
                  </a:lnTo>
                  <a:lnTo>
                    <a:pt x="359" y="258"/>
                  </a:lnTo>
                  <a:lnTo>
                    <a:pt x="362" y="259"/>
                  </a:lnTo>
                  <a:lnTo>
                    <a:pt x="369" y="262"/>
                  </a:lnTo>
                  <a:lnTo>
                    <a:pt x="375" y="266"/>
                  </a:lnTo>
                  <a:lnTo>
                    <a:pt x="382" y="271"/>
                  </a:lnTo>
                  <a:lnTo>
                    <a:pt x="388" y="276"/>
                  </a:lnTo>
                  <a:lnTo>
                    <a:pt x="390" y="283"/>
                  </a:lnTo>
                  <a:lnTo>
                    <a:pt x="390" y="292"/>
                  </a:lnTo>
                  <a:lnTo>
                    <a:pt x="387" y="299"/>
                  </a:lnTo>
                  <a:lnTo>
                    <a:pt x="383" y="304"/>
                  </a:lnTo>
                  <a:lnTo>
                    <a:pt x="375" y="307"/>
                  </a:lnTo>
                  <a:lnTo>
                    <a:pt x="365" y="309"/>
                  </a:lnTo>
                  <a:lnTo>
                    <a:pt x="351" y="310"/>
                  </a:lnTo>
                  <a:lnTo>
                    <a:pt x="331" y="309"/>
                  </a:lnTo>
                  <a:lnTo>
                    <a:pt x="307" y="308"/>
                  </a:lnTo>
                  <a:lnTo>
                    <a:pt x="276" y="306"/>
                  </a:lnTo>
                  <a:lnTo>
                    <a:pt x="251" y="304"/>
                  </a:lnTo>
                  <a:lnTo>
                    <a:pt x="224" y="303"/>
                  </a:lnTo>
                  <a:lnTo>
                    <a:pt x="196" y="301"/>
                  </a:lnTo>
                  <a:lnTo>
                    <a:pt x="145" y="301"/>
                  </a:lnTo>
                  <a:lnTo>
                    <a:pt x="125" y="302"/>
                  </a:lnTo>
                  <a:lnTo>
                    <a:pt x="149" y="305"/>
                  </a:lnTo>
                  <a:lnTo>
                    <a:pt x="176" y="307"/>
                  </a:lnTo>
                  <a:lnTo>
                    <a:pt x="233" y="309"/>
                  </a:lnTo>
                  <a:lnTo>
                    <a:pt x="258" y="309"/>
                  </a:lnTo>
                  <a:lnTo>
                    <a:pt x="280" y="308"/>
                  </a:lnTo>
                  <a:lnTo>
                    <a:pt x="281" y="308"/>
                  </a:lnTo>
                  <a:lnTo>
                    <a:pt x="283" y="309"/>
                  </a:lnTo>
                  <a:lnTo>
                    <a:pt x="293" y="311"/>
                  </a:lnTo>
                  <a:lnTo>
                    <a:pt x="304" y="313"/>
                  </a:lnTo>
                  <a:lnTo>
                    <a:pt x="313" y="317"/>
                  </a:lnTo>
                  <a:lnTo>
                    <a:pt x="321" y="322"/>
                  </a:lnTo>
                  <a:lnTo>
                    <a:pt x="326" y="328"/>
                  </a:lnTo>
                  <a:lnTo>
                    <a:pt x="327" y="336"/>
                  </a:lnTo>
                  <a:lnTo>
                    <a:pt x="327" y="345"/>
                  </a:lnTo>
                  <a:lnTo>
                    <a:pt x="322" y="352"/>
                  </a:lnTo>
                  <a:lnTo>
                    <a:pt x="314" y="358"/>
                  </a:lnTo>
                  <a:lnTo>
                    <a:pt x="302" y="363"/>
                  </a:lnTo>
                  <a:lnTo>
                    <a:pt x="287" y="368"/>
                  </a:lnTo>
                  <a:lnTo>
                    <a:pt x="269" y="373"/>
                  </a:lnTo>
                  <a:lnTo>
                    <a:pt x="257" y="376"/>
                  </a:lnTo>
                  <a:lnTo>
                    <a:pt x="244" y="380"/>
                  </a:lnTo>
                  <a:lnTo>
                    <a:pt x="230" y="384"/>
                  </a:lnTo>
                  <a:lnTo>
                    <a:pt x="215" y="388"/>
                  </a:lnTo>
                  <a:lnTo>
                    <a:pt x="202" y="393"/>
                  </a:lnTo>
                  <a:lnTo>
                    <a:pt x="193" y="399"/>
                  </a:lnTo>
                  <a:lnTo>
                    <a:pt x="188" y="404"/>
                  </a:lnTo>
                  <a:lnTo>
                    <a:pt x="194" y="408"/>
                  </a:lnTo>
                  <a:lnTo>
                    <a:pt x="203" y="412"/>
                  </a:lnTo>
                  <a:lnTo>
                    <a:pt x="217" y="417"/>
                  </a:lnTo>
                  <a:lnTo>
                    <a:pt x="232" y="421"/>
                  </a:lnTo>
                  <a:lnTo>
                    <a:pt x="247" y="425"/>
                  </a:lnTo>
                  <a:lnTo>
                    <a:pt x="277" y="429"/>
                  </a:lnTo>
                  <a:lnTo>
                    <a:pt x="287" y="429"/>
                  </a:lnTo>
                  <a:lnTo>
                    <a:pt x="289" y="465"/>
                  </a:lnTo>
                  <a:lnTo>
                    <a:pt x="275" y="465"/>
                  </a:lnTo>
                  <a:lnTo>
                    <a:pt x="260" y="463"/>
                  </a:lnTo>
                  <a:lnTo>
                    <a:pt x="243" y="460"/>
                  </a:lnTo>
                  <a:lnTo>
                    <a:pt x="226" y="457"/>
                  </a:lnTo>
                  <a:lnTo>
                    <a:pt x="208" y="452"/>
                  </a:lnTo>
                  <a:lnTo>
                    <a:pt x="190" y="445"/>
                  </a:lnTo>
                  <a:lnTo>
                    <a:pt x="176" y="439"/>
                  </a:lnTo>
                  <a:lnTo>
                    <a:pt x="163" y="430"/>
                  </a:lnTo>
                  <a:lnTo>
                    <a:pt x="155" y="419"/>
                  </a:lnTo>
                  <a:lnTo>
                    <a:pt x="152" y="408"/>
                  </a:lnTo>
                  <a:lnTo>
                    <a:pt x="152" y="398"/>
                  </a:lnTo>
                  <a:lnTo>
                    <a:pt x="155" y="388"/>
                  </a:lnTo>
                  <a:lnTo>
                    <a:pt x="163" y="378"/>
                  </a:lnTo>
                  <a:lnTo>
                    <a:pt x="174" y="368"/>
                  </a:lnTo>
                  <a:lnTo>
                    <a:pt x="189" y="360"/>
                  </a:lnTo>
                  <a:lnTo>
                    <a:pt x="207" y="352"/>
                  </a:lnTo>
                  <a:lnTo>
                    <a:pt x="229" y="345"/>
                  </a:lnTo>
                  <a:lnTo>
                    <a:pt x="208" y="345"/>
                  </a:lnTo>
                  <a:lnTo>
                    <a:pt x="186" y="344"/>
                  </a:lnTo>
                  <a:lnTo>
                    <a:pt x="164" y="343"/>
                  </a:lnTo>
                  <a:lnTo>
                    <a:pt x="142" y="341"/>
                  </a:lnTo>
                  <a:lnTo>
                    <a:pt x="122" y="338"/>
                  </a:lnTo>
                  <a:lnTo>
                    <a:pt x="103" y="335"/>
                  </a:lnTo>
                  <a:lnTo>
                    <a:pt x="87" y="330"/>
                  </a:lnTo>
                  <a:lnTo>
                    <a:pt x="74" y="325"/>
                  </a:lnTo>
                  <a:lnTo>
                    <a:pt x="65" y="318"/>
                  </a:lnTo>
                  <a:lnTo>
                    <a:pt x="60" y="310"/>
                  </a:lnTo>
                  <a:lnTo>
                    <a:pt x="60" y="301"/>
                  </a:lnTo>
                  <a:lnTo>
                    <a:pt x="62" y="293"/>
                  </a:lnTo>
                  <a:lnTo>
                    <a:pt x="67" y="287"/>
                  </a:lnTo>
                  <a:lnTo>
                    <a:pt x="73" y="282"/>
                  </a:lnTo>
                  <a:lnTo>
                    <a:pt x="53" y="280"/>
                  </a:lnTo>
                  <a:lnTo>
                    <a:pt x="37" y="275"/>
                  </a:lnTo>
                  <a:lnTo>
                    <a:pt x="32" y="274"/>
                  </a:lnTo>
                  <a:lnTo>
                    <a:pt x="20" y="266"/>
                  </a:lnTo>
                  <a:lnTo>
                    <a:pt x="13" y="257"/>
                  </a:lnTo>
                  <a:lnTo>
                    <a:pt x="9" y="249"/>
                  </a:lnTo>
                  <a:lnTo>
                    <a:pt x="7" y="241"/>
                  </a:lnTo>
                  <a:lnTo>
                    <a:pt x="8" y="234"/>
                  </a:lnTo>
                  <a:lnTo>
                    <a:pt x="9" y="229"/>
                  </a:lnTo>
                  <a:lnTo>
                    <a:pt x="14" y="219"/>
                  </a:lnTo>
                  <a:lnTo>
                    <a:pt x="23" y="209"/>
                  </a:lnTo>
                  <a:lnTo>
                    <a:pt x="13" y="197"/>
                  </a:lnTo>
                  <a:lnTo>
                    <a:pt x="7" y="181"/>
                  </a:lnTo>
                  <a:lnTo>
                    <a:pt x="3" y="163"/>
                  </a:lnTo>
                  <a:lnTo>
                    <a:pt x="3" y="144"/>
                  </a:lnTo>
                  <a:lnTo>
                    <a:pt x="8" y="126"/>
                  </a:lnTo>
                  <a:lnTo>
                    <a:pt x="17" y="110"/>
                  </a:lnTo>
                  <a:lnTo>
                    <a:pt x="20" y="108"/>
                  </a:lnTo>
                  <a:lnTo>
                    <a:pt x="23" y="105"/>
                  </a:lnTo>
                  <a:lnTo>
                    <a:pt x="15" y="99"/>
                  </a:lnTo>
                  <a:lnTo>
                    <a:pt x="8" y="91"/>
                  </a:lnTo>
                  <a:lnTo>
                    <a:pt x="1" y="76"/>
                  </a:lnTo>
                  <a:lnTo>
                    <a:pt x="0" y="61"/>
                  </a:lnTo>
                  <a:lnTo>
                    <a:pt x="4" y="46"/>
                  </a:lnTo>
                  <a:lnTo>
                    <a:pt x="12" y="35"/>
                  </a:lnTo>
                  <a:lnTo>
                    <a:pt x="25" y="26"/>
                  </a:lnTo>
                  <a:lnTo>
                    <a:pt x="43" y="20"/>
                  </a:lnTo>
                  <a:lnTo>
                    <a:pt x="63" y="16"/>
                  </a:lnTo>
                  <a:lnTo>
                    <a:pt x="89" y="14"/>
                  </a:lnTo>
                  <a:lnTo>
                    <a:pt x="118" y="13"/>
                  </a:lnTo>
                  <a:lnTo>
                    <a:pt x="151" y="14"/>
                  </a:lnTo>
                  <a:lnTo>
                    <a:pt x="188" y="16"/>
                  </a:lnTo>
                  <a:lnTo>
                    <a:pt x="230" y="19"/>
                  </a:lnTo>
                  <a:lnTo>
                    <a:pt x="249" y="20"/>
                  </a:lnTo>
                  <a:lnTo>
                    <a:pt x="270" y="22"/>
                  </a:lnTo>
                  <a:lnTo>
                    <a:pt x="311" y="24"/>
                  </a:lnTo>
                  <a:lnTo>
                    <a:pt x="348" y="24"/>
                  </a:lnTo>
                  <a:lnTo>
                    <a:pt x="363" y="23"/>
                  </a:lnTo>
                  <a:lnTo>
                    <a:pt x="374" y="21"/>
                  </a:lnTo>
                  <a:lnTo>
                    <a:pt x="381" y="18"/>
                  </a:lnTo>
                  <a:lnTo>
                    <a:pt x="381" y="19"/>
                  </a:lnTo>
                  <a:lnTo>
                    <a:pt x="380" y="19"/>
                  </a:lnTo>
                  <a:lnTo>
                    <a:pt x="380" y="20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2711573" y="3766836"/>
              <a:ext cx="527050" cy="746125"/>
            </a:xfrm>
            <a:custGeom>
              <a:avLst/>
              <a:gdLst/>
              <a:ahLst/>
              <a:cxnLst/>
              <a:rect l="l" t="t" r="r" b="b"/>
              <a:pathLst>
                <a:path w="332" h="470" extrusionOk="0">
                  <a:moveTo>
                    <a:pt x="267" y="55"/>
                  </a:moveTo>
                  <a:lnTo>
                    <a:pt x="264" y="56"/>
                  </a:lnTo>
                  <a:lnTo>
                    <a:pt x="261" y="56"/>
                  </a:lnTo>
                  <a:lnTo>
                    <a:pt x="254" y="58"/>
                  </a:lnTo>
                  <a:lnTo>
                    <a:pt x="248" y="61"/>
                  </a:lnTo>
                  <a:lnTo>
                    <a:pt x="240" y="66"/>
                  </a:lnTo>
                  <a:lnTo>
                    <a:pt x="233" y="74"/>
                  </a:lnTo>
                  <a:lnTo>
                    <a:pt x="229" y="85"/>
                  </a:lnTo>
                  <a:lnTo>
                    <a:pt x="226" y="97"/>
                  </a:lnTo>
                  <a:lnTo>
                    <a:pt x="224" y="109"/>
                  </a:lnTo>
                  <a:lnTo>
                    <a:pt x="247" y="103"/>
                  </a:lnTo>
                  <a:lnTo>
                    <a:pt x="266" y="96"/>
                  </a:lnTo>
                  <a:lnTo>
                    <a:pt x="281" y="89"/>
                  </a:lnTo>
                  <a:lnTo>
                    <a:pt x="291" y="81"/>
                  </a:lnTo>
                  <a:lnTo>
                    <a:pt x="295" y="73"/>
                  </a:lnTo>
                  <a:lnTo>
                    <a:pt x="296" y="69"/>
                  </a:lnTo>
                  <a:lnTo>
                    <a:pt x="295" y="65"/>
                  </a:lnTo>
                  <a:lnTo>
                    <a:pt x="290" y="60"/>
                  </a:lnTo>
                  <a:lnTo>
                    <a:pt x="281" y="56"/>
                  </a:lnTo>
                  <a:lnTo>
                    <a:pt x="269" y="55"/>
                  </a:lnTo>
                  <a:lnTo>
                    <a:pt x="267" y="55"/>
                  </a:lnTo>
                  <a:close/>
                  <a:moveTo>
                    <a:pt x="65" y="36"/>
                  </a:moveTo>
                  <a:lnTo>
                    <a:pt x="61" y="38"/>
                  </a:lnTo>
                  <a:lnTo>
                    <a:pt x="54" y="44"/>
                  </a:lnTo>
                  <a:lnTo>
                    <a:pt x="48" y="54"/>
                  </a:lnTo>
                  <a:lnTo>
                    <a:pt x="42" y="67"/>
                  </a:lnTo>
                  <a:lnTo>
                    <a:pt x="37" y="84"/>
                  </a:lnTo>
                  <a:lnTo>
                    <a:pt x="36" y="92"/>
                  </a:lnTo>
                  <a:lnTo>
                    <a:pt x="36" y="98"/>
                  </a:lnTo>
                  <a:lnTo>
                    <a:pt x="38" y="101"/>
                  </a:lnTo>
                  <a:lnTo>
                    <a:pt x="39" y="103"/>
                  </a:lnTo>
                  <a:lnTo>
                    <a:pt x="46" y="109"/>
                  </a:lnTo>
                  <a:lnTo>
                    <a:pt x="56" y="113"/>
                  </a:lnTo>
                  <a:lnTo>
                    <a:pt x="67" y="116"/>
                  </a:lnTo>
                  <a:lnTo>
                    <a:pt x="81" y="118"/>
                  </a:lnTo>
                  <a:lnTo>
                    <a:pt x="94" y="120"/>
                  </a:lnTo>
                  <a:lnTo>
                    <a:pt x="108" y="121"/>
                  </a:lnTo>
                  <a:lnTo>
                    <a:pt x="103" y="97"/>
                  </a:lnTo>
                  <a:lnTo>
                    <a:pt x="98" y="78"/>
                  </a:lnTo>
                  <a:lnTo>
                    <a:pt x="92" y="63"/>
                  </a:lnTo>
                  <a:lnTo>
                    <a:pt x="84" y="50"/>
                  </a:lnTo>
                  <a:lnTo>
                    <a:pt x="77" y="42"/>
                  </a:lnTo>
                  <a:lnTo>
                    <a:pt x="70" y="37"/>
                  </a:lnTo>
                  <a:lnTo>
                    <a:pt x="65" y="36"/>
                  </a:lnTo>
                  <a:close/>
                  <a:moveTo>
                    <a:pt x="60" y="0"/>
                  </a:moveTo>
                  <a:lnTo>
                    <a:pt x="68" y="0"/>
                  </a:lnTo>
                  <a:lnTo>
                    <a:pt x="78" y="2"/>
                  </a:lnTo>
                  <a:lnTo>
                    <a:pt x="89" y="6"/>
                  </a:lnTo>
                  <a:lnTo>
                    <a:pt x="101" y="15"/>
                  </a:lnTo>
                  <a:lnTo>
                    <a:pt x="112" y="28"/>
                  </a:lnTo>
                  <a:lnTo>
                    <a:pt x="123" y="45"/>
                  </a:lnTo>
                  <a:lnTo>
                    <a:pt x="129" y="58"/>
                  </a:lnTo>
                  <a:lnTo>
                    <a:pt x="134" y="76"/>
                  </a:lnTo>
                  <a:lnTo>
                    <a:pt x="139" y="97"/>
                  </a:lnTo>
                  <a:lnTo>
                    <a:pt x="143" y="122"/>
                  </a:lnTo>
                  <a:lnTo>
                    <a:pt x="164" y="121"/>
                  </a:lnTo>
                  <a:lnTo>
                    <a:pt x="186" y="117"/>
                  </a:lnTo>
                  <a:lnTo>
                    <a:pt x="190" y="96"/>
                  </a:lnTo>
                  <a:lnTo>
                    <a:pt x="194" y="77"/>
                  </a:lnTo>
                  <a:lnTo>
                    <a:pt x="200" y="60"/>
                  </a:lnTo>
                  <a:lnTo>
                    <a:pt x="209" y="45"/>
                  </a:lnTo>
                  <a:lnTo>
                    <a:pt x="222" y="33"/>
                  </a:lnTo>
                  <a:lnTo>
                    <a:pt x="238" y="25"/>
                  </a:lnTo>
                  <a:lnTo>
                    <a:pt x="256" y="20"/>
                  </a:lnTo>
                  <a:lnTo>
                    <a:pt x="274" y="19"/>
                  </a:lnTo>
                  <a:lnTo>
                    <a:pt x="290" y="22"/>
                  </a:lnTo>
                  <a:lnTo>
                    <a:pt x="304" y="28"/>
                  </a:lnTo>
                  <a:lnTo>
                    <a:pt x="317" y="35"/>
                  </a:lnTo>
                  <a:lnTo>
                    <a:pt x="326" y="46"/>
                  </a:lnTo>
                  <a:lnTo>
                    <a:pt x="329" y="51"/>
                  </a:lnTo>
                  <a:lnTo>
                    <a:pt x="331" y="58"/>
                  </a:lnTo>
                  <a:lnTo>
                    <a:pt x="332" y="67"/>
                  </a:lnTo>
                  <a:lnTo>
                    <a:pt x="331" y="78"/>
                  </a:lnTo>
                  <a:lnTo>
                    <a:pt x="327" y="90"/>
                  </a:lnTo>
                  <a:lnTo>
                    <a:pt x="319" y="102"/>
                  </a:lnTo>
                  <a:lnTo>
                    <a:pt x="306" y="114"/>
                  </a:lnTo>
                  <a:lnTo>
                    <a:pt x="290" y="125"/>
                  </a:lnTo>
                  <a:lnTo>
                    <a:pt x="269" y="134"/>
                  </a:lnTo>
                  <a:lnTo>
                    <a:pt x="245" y="142"/>
                  </a:lnTo>
                  <a:lnTo>
                    <a:pt x="220" y="147"/>
                  </a:lnTo>
                  <a:lnTo>
                    <a:pt x="220" y="172"/>
                  </a:lnTo>
                  <a:lnTo>
                    <a:pt x="221" y="200"/>
                  </a:lnTo>
                  <a:lnTo>
                    <a:pt x="224" y="229"/>
                  </a:lnTo>
                  <a:lnTo>
                    <a:pt x="228" y="262"/>
                  </a:lnTo>
                  <a:lnTo>
                    <a:pt x="231" y="282"/>
                  </a:lnTo>
                  <a:lnTo>
                    <a:pt x="236" y="307"/>
                  </a:lnTo>
                  <a:lnTo>
                    <a:pt x="242" y="333"/>
                  </a:lnTo>
                  <a:lnTo>
                    <a:pt x="255" y="390"/>
                  </a:lnTo>
                  <a:lnTo>
                    <a:pt x="262" y="416"/>
                  </a:lnTo>
                  <a:lnTo>
                    <a:pt x="269" y="439"/>
                  </a:lnTo>
                  <a:lnTo>
                    <a:pt x="275" y="458"/>
                  </a:lnTo>
                  <a:lnTo>
                    <a:pt x="241" y="470"/>
                  </a:lnTo>
                  <a:lnTo>
                    <a:pt x="234" y="451"/>
                  </a:lnTo>
                  <a:lnTo>
                    <a:pt x="227" y="427"/>
                  </a:lnTo>
                  <a:lnTo>
                    <a:pt x="220" y="399"/>
                  </a:lnTo>
                  <a:lnTo>
                    <a:pt x="212" y="371"/>
                  </a:lnTo>
                  <a:lnTo>
                    <a:pt x="206" y="341"/>
                  </a:lnTo>
                  <a:lnTo>
                    <a:pt x="200" y="314"/>
                  </a:lnTo>
                  <a:lnTo>
                    <a:pt x="195" y="288"/>
                  </a:lnTo>
                  <a:lnTo>
                    <a:pt x="192" y="267"/>
                  </a:lnTo>
                  <a:lnTo>
                    <a:pt x="188" y="235"/>
                  </a:lnTo>
                  <a:lnTo>
                    <a:pt x="185" y="206"/>
                  </a:lnTo>
                  <a:lnTo>
                    <a:pt x="184" y="179"/>
                  </a:lnTo>
                  <a:lnTo>
                    <a:pt x="184" y="154"/>
                  </a:lnTo>
                  <a:lnTo>
                    <a:pt x="165" y="156"/>
                  </a:lnTo>
                  <a:lnTo>
                    <a:pt x="149" y="158"/>
                  </a:lnTo>
                  <a:lnTo>
                    <a:pt x="153" y="192"/>
                  </a:lnTo>
                  <a:lnTo>
                    <a:pt x="156" y="226"/>
                  </a:lnTo>
                  <a:lnTo>
                    <a:pt x="157" y="261"/>
                  </a:lnTo>
                  <a:lnTo>
                    <a:pt x="158" y="294"/>
                  </a:lnTo>
                  <a:lnTo>
                    <a:pt x="158" y="327"/>
                  </a:lnTo>
                  <a:lnTo>
                    <a:pt x="157" y="357"/>
                  </a:lnTo>
                  <a:lnTo>
                    <a:pt x="154" y="383"/>
                  </a:lnTo>
                  <a:lnTo>
                    <a:pt x="150" y="406"/>
                  </a:lnTo>
                  <a:lnTo>
                    <a:pt x="144" y="424"/>
                  </a:lnTo>
                  <a:lnTo>
                    <a:pt x="137" y="434"/>
                  </a:lnTo>
                  <a:lnTo>
                    <a:pt x="129" y="442"/>
                  </a:lnTo>
                  <a:lnTo>
                    <a:pt x="119" y="446"/>
                  </a:lnTo>
                  <a:lnTo>
                    <a:pt x="112" y="411"/>
                  </a:lnTo>
                  <a:lnTo>
                    <a:pt x="110" y="411"/>
                  </a:lnTo>
                  <a:lnTo>
                    <a:pt x="109" y="412"/>
                  </a:lnTo>
                  <a:lnTo>
                    <a:pt x="112" y="404"/>
                  </a:lnTo>
                  <a:lnTo>
                    <a:pt x="116" y="391"/>
                  </a:lnTo>
                  <a:lnTo>
                    <a:pt x="118" y="374"/>
                  </a:lnTo>
                  <a:lnTo>
                    <a:pt x="120" y="353"/>
                  </a:lnTo>
                  <a:lnTo>
                    <a:pt x="121" y="328"/>
                  </a:lnTo>
                  <a:lnTo>
                    <a:pt x="121" y="302"/>
                  </a:lnTo>
                  <a:lnTo>
                    <a:pt x="120" y="274"/>
                  </a:lnTo>
                  <a:lnTo>
                    <a:pt x="119" y="245"/>
                  </a:lnTo>
                  <a:lnTo>
                    <a:pt x="115" y="186"/>
                  </a:lnTo>
                  <a:lnTo>
                    <a:pt x="112" y="158"/>
                  </a:lnTo>
                  <a:lnTo>
                    <a:pt x="109" y="158"/>
                  </a:lnTo>
                  <a:lnTo>
                    <a:pt x="71" y="154"/>
                  </a:lnTo>
                  <a:lnTo>
                    <a:pt x="53" y="150"/>
                  </a:lnTo>
                  <a:lnTo>
                    <a:pt x="36" y="146"/>
                  </a:lnTo>
                  <a:lnTo>
                    <a:pt x="21" y="138"/>
                  </a:lnTo>
                  <a:lnTo>
                    <a:pt x="10" y="126"/>
                  </a:lnTo>
                  <a:lnTo>
                    <a:pt x="2" y="111"/>
                  </a:lnTo>
                  <a:lnTo>
                    <a:pt x="0" y="94"/>
                  </a:lnTo>
                  <a:lnTo>
                    <a:pt x="2" y="76"/>
                  </a:lnTo>
                  <a:lnTo>
                    <a:pt x="9" y="51"/>
                  </a:lnTo>
                  <a:lnTo>
                    <a:pt x="18" y="32"/>
                  </a:lnTo>
                  <a:lnTo>
                    <a:pt x="30" y="16"/>
                  </a:lnTo>
                  <a:lnTo>
                    <a:pt x="44" y="5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1776535" y="3073099"/>
              <a:ext cx="390525" cy="142875"/>
            </a:xfrm>
            <a:custGeom>
              <a:avLst/>
              <a:gdLst/>
              <a:ahLst/>
              <a:cxnLst/>
              <a:rect l="l" t="t" r="r" b="b"/>
              <a:pathLst>
                <a:path w="246" h="90" extrusionOk="0">
                  <a:moveTo>
                    <a:pt x="10" y="0"/>
                  </a:moveTo>
                  <a:lnTo>
                    <a:pt x="43" y="9"/>
                  </a:lnTo>
                  <a:lnTo>
                    <a:pt x="71" y="16"/>
                  </a:lnTo>
                  <a:lnTo>
                    <a:pt x="98" y="23"/>
                  </a:lnTo>
                  <a:lnTo>
                    <a:pt x="151" y="35"/>
                  </a:lnTo>
                  <a:lnTo>
                    <a:pt x="180" y="41"/>
                  </a:lnTo>
                  <a:lnTo>
                    <a:pt x="211" y="47"/>
                  </a:lnTo>
                  <a:lnTo>
                    <a:pt x="246" y="54"/>
                  </a:lnTo>
                  <a:lnTo>
                    <a:pt x="239" y="90"/>
                  </a:lnTo>
                  <a:lnTo>
                    <a:pt x="202" y="83"/>
                  </a:lnTo>
                  <a:lnTo>
                    <a:pt x="170" y="76"/>
                  </a:lnTo>
                  <a:lnTo>
                    <a:pt x="141" y="70"/>
                  </a:lnTo>
                  <a:lnTo>
                    <a:pt x="114" y="64"/>
                  </a:lnTo>
                  <a:lnTo>
                    <a:pt x="88" y="58"/>
                  </a:lnTo>
                  <a:lnTo>
                    <a:pt x="60" y="51"/>
                  </a:lnTo>
                  <a:lnTo>
                    <a:pt x="32" y="44"/>
                  </a:lnTo>
                  <a:lnTo>
                    <a:pt x="0" y="3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4053010" y="3449336"/>
              <a:ext cx="390525" cy="63500"/>
            </a:xfrm>
            <a:custGeom>
              <a:avLst/>
              <a:gdLst/>
              <a:ahLst/>
              <a:cxnLst/>
              <a:rect l="l" t="t" r="r" b="b"/>
              <a:pathLst>
                <a:path w="246" h="40" extrusionOk="0">
                  <a:moveTo>
                    <a:pt x="244" y="0"/>
                  </a:moveTo>
                  <a:lnTo>
                    <a:pt x="246" y="36"/>
                  </a:lnTo>
                  <a:lnTo>
                    <a:pt x="203" y="37"/>
                  </a:lnTo>
                  <a:lnTo>
                    <a:pt x="165" y="39"/>
                  </a:lnTo>
                  <a:lnTo>
                    <a:pt x="132" y="40"/>
                  </a:lnTo>
                  <a:lnTo>
                    <a:pt x="69" y="40"/>
                  </a:lnTo>
                  <a:lnTo>
                    <a:pt x="36" y="39"/>
                  </a:lnTo>
                  <a:lnTo>
                    <a:pt x="0" y="37"/>
                  </a:lnTo>
                  <a:lnTo>
                    <a:pt x="2" y="1"/>
                  </a:lnTo>
                  <a:lnTo>
                    <a:pt x="39" y="3"/>
                  </a:lnTo>
                  <a:lnTo>
                    <a:pt x="72" y="3"/>
                  </a:lnTo>
                  <a:lnTo>
                    <a:pt x="135" y="3"/>
                  </a:lnTo>
                  <a:lnTo>
                    <a:pt x="167" y="3"/>
                  </a:lnTo>
                  <a:lnTo>
                    <a:pt x="204" y="2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3622798" y="2452386"/>
              <a:ext cx="193675" cy="225425"/>
            </a:xfrm>
            <a:custGeom>
              <a:avLst/>
              <a:gdLst/>
              <a:ahLst/>
              <a:cxnLst/>
              <a:rect l="l" t="t" r="r" b="b"/>
              <a:pathLst>
                <a:path w="122" h="142" extrusionOk="0">
                  <a:moveTo>
                    <a:pt x="93" y="0"/>
                  </a:moveTo>
                  <a:lnTo>
                    <a:pt x="122" y="22"/>
                  </a:lnTo>
                  <a:lnTo>
                    <a:pt x="106" y="44"/>
                  </a:lnTo>
                  <a:lnTo>
                    <a:pt x="94" y="62"/>
                  </a:lnTo>
                  <a:lnTo>
                    <a:pt x="81" y="79"/>
                  </a:lnTo>
                  <a:lnTo>
                    <a:pt x="69" y="94"/>
                  </a:lnTo>
                  <a:lnTo>
                    <a:pt x="56" y="110"/>
                  </a:lnTo>
                  <a:lnTo>
                    <a:pt x="42" y="125"/>
                  </a:lnTo>
                  <a:lnTo>
                    <a:pt x="26" y="142"/>
                  </a:lnTo>
                  <a:lnTo>
                    <a:pt x="0" y="116"/>
                  </a:lnTo>
                  <a:lnTo>
                    <a:pt x="15" y="100"/>
                  </a:lnTo>
                  <a:lnTo>
                    <a:pt x="29" y="84"/>
                  </a:lnTo>
                  <a:lnTo>
                    <a:pt x="42" y="69"/>
                  </a:lnTo>
                  <a:lnTo>
                    <a:pt x="54" y="55"/>
                  </a:lnTo>
                  <a:lnTo>
                    <a:pt x="65" y="39"/>
                  </a:lnTo>
                  <a:lnTo>
                    <a:pt x="78" y="2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903785" y="3900186"/>
              <a:ext cx="227013" cy="190500"/>
            </a:xfrm>
            <a:custGeom>
              <a:avLst/>
              <a:gdLst/>
              <a:ahLst/>
              <a:cxnLst/>
              <a:rect l="l" t="t" r="r" b="b"/>
              <a:pathLst>
                <a:path w="143" h="120" extrusionOk="0">
                  <a:moveTo>
                    <a:pt x="20" y="0"/>
                  </a:moveTo>
                  <a:lnTo>
                    <a:pt x="42" y="14"/>
                  </a:lnTo>
                  <a:lnTo>
                    <a:pt x="61" y="27"/>
                  </a:lnTo>
                  <a:lnTo>
                    <a:pt x="78" y="40"/>
                  </a:lnTo>
                  <a:lnTo>
                    <a:pt x="94" y="52"/>
                  </a:lnTo>
                  <a:lnTo>
                    <a:pt x="109" y="63"/>
                  </a:lnTo>
                  <a:lnTo>
                    <a:pt x="125" y="77"/>
                  </a:lnTo>
                  <a:lnTo>
                    <a:pt x="143" y="93"/>
                  </a:lnTo>
                  <a:lnTo>
                    <a:pt x="118" y="120"/>
                  </a:lnTo>
                  <a:lnTo>
                    <a:pt x="101" y="105"/>
                  </a:lnTo>
                  <a:lnTo>
                    <a:pt x="69" y="79"/>
                  </a:lnTo>
                  <a:lnTo>
                    <a:pt x="55" y="68"/>
                  </a:lnTo>
                  <a:lnTo>
                    <a:pt x="38" y="57"/>
                  </a:lnTo>
                  <a:lnTo>
                    <a:pt x="20" y="44"/>
                  </a:lnTo>
                  <a:lnTo>
                    <a:pt x="0" y="3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2529010" y="2242836"/>
              <a:ext cx="222250" cy="374650"/>
            </a:xfrm>
            <a:custGeom>
              <a:avLst/>
              <a:gdLst/>
              <a:ahLst/>
              <a:cxnLst/>
              <a:rect l="l" t="t" r="r" b="b"/>
              <a:pathLst>
                <a:path w="140" h="236" extrusionOk="0">
                  <a:moveTo>
                    <a:pt x="33" y="0"/>
                  </a:moveTo>
                  <a:lnTo>
                    <a:pt x="50" y="33"/>
                  </a:lnTo>
                  <a:lnTo>
                    <a:pt x="65" y="63"/>
                  </a:lnTo>
                  <a:lnTo>
                    <a:pt x="79" y="89"/>
                  </a:lnTo>
                  <a:lnTo>
                    <a:pt x="91" y="115"/>
                  </a:lnTo>
                  <a:lnTo>
                    <a:pt x="115" y="164"/>
                  </a:lnTo>
                  <a:lnTo>
                    <a:pt x="128" y="191"/>
                  </a:lnTo>
                  <a:lnTo>
                    <a:pt x="140" y="221"/>
                  </a:lnTo>
                  <a:lnTo>
                    <a:pt x="106" y="236"/>
                  </a:lnTo>
                  <a:lnTo>
                    <a:pt x="93" y="206"/>
                  </a:lnTo>
                  <a:lnTo>
                    <a:pt x="82" y="180"/>
                  </a:lnTo>
                  <a:lnTo>
                    <a:pt x="70" y="154"/>
                  </a:lnTo>
                  <a:lnTo>
                    <a:pt x="58" y="131"/>
                  </a:lnTo>
                  <a:lnTo>
                    <a:pt x="46" y="106"/>
                  </a:lnTo>
                  <a:lnTo>
                    <a:pt x="33" y="79"/>
                  </a:lnTo>
                  <a:lnTo>
                    <a:pt x="18" y="50"/>
                  </a:lnTo>
                  <a:lnTo>
                    <a:pt x="0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903535" y="2471436"/>
              <a:ext cx="473075" cy="441325"/>
            </a:xfrm>
            <a:custGeom>
              <a:avLst/>
              <a:gdLst/>
              <a:ahLst/>
              <a:cxnLst/>
              <a:rect l="l" t="t" r="r" b="b"/>
              <a:pathLst>
                <a:path w="298" h="278" extrusionOk="0">
                  <a:moveTo>
                    <a:pt x="23" y="0"/>
                  </a:moveTo>
                  <a:lnTo>
                    <a:pt x="71" y="42"/>
                  </a:lnTo>
                  <a:lnTo>
                    <a:pt x="116" y="82"/>
                  </a:lnTo>
                  <a:lnTo>
                    <a:pt x="160" y="122"/>
                  </a:lnTo>
                  <a:lnTo>
                    <a:pt x="204" y="163"/>
                  </a:lnTo>
                  <a:lnTo>
                    <a:pt x="249" y="207"/>
                  </a:lnTo>
                  <a:lnTo>
                    <a:pt x="298" y="251"/>
                  </a:lnTo>
                  <a:lnTo>
                    <a:pt x="274" y="278"/>
                  </a:lnTo>
                  <a:lnTo>
                    <a:pt x="225" y="233"/>
                  </a:lnTo>
                  <a:lnTo>
                    <a:pt x="179" y="190"/>
                  </a:lnTo>
                  <a:lnTo>
                    <a:pt x="135" y="149"/>
                  </a:lnTo>
                  <a:lnTo>
                    <a:pt x="92" y="108"/>
                  </a:lnTo>
                  <a:lnTo>
                    <a:pt x="47" y="69"/>
                  </a:lnTo>
                  <a:lnTo>
                    <a:pt x="0" y="2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3113210" y="1976136"/>
              <a:ext cx="141288" cy="590550"/>
            </a:xfrm>
            <a:custGeom>
              <a:avLst/>
              <a:gdLst/>
              <a:ahLst/>
              <a:cxnLst/>
              <a:rect l="l" t="t" r="r" b="b"/>
              <a:pathLst>
                <a:path w="89" h="372" extrusionOk="0">
                  <a:moveTo>
                    <a:pt x="52" y="0"/>
                  </a:moveTo>
                  <a:lnTo>
                    <a:pt x="89" y="4"/>
                  </a:lnTo>
                  <a:lnTo>
                    <a:pt x="79" y="86"/>
                  </a:lnTo>
                  <a:lnTo>
                    <a:pt x="68" y="166"/>
                  </a:lnTo>
                  <a:lnTo>
                    <a:pt x="55" y="245"/>
                  </a:lnTo>
                  <a:lnTo>
                    <a:pt x="46" y="307"/>
                  </a:lnTo>
                  <a:lnTo>
                    <a:pt x="36" y="372"/>
                  </a:lnTo>
                  <a:lnTo>
                    <a:pt x="0" y="367"/>
                  </a:lnTo>
                  <a:lnTo>
                    <a:pt x="9" y="301"/>
                  </a:lnTo>
                  <a:lnTo>
                    <a:pt x="19" y="240"/>
                  </a:lnTo>
                  <a:lnTo>
                    <a:pt x="32" y="160"/>
                  </a:lnTo>
                  <a:lnTo>
                    <a:pt x="43" y="8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732085" y="3550936"/>
              <a:ext cx="420688" cy="104775"/>
            </a:xfrm>
            <a:custGeom>
              <a:avLst/>
              <a:gdLst/>
              <a:ahLst/>
              <a:cxnLst/>
              <a:rect l="l" t="t" r="r" b="b"/>
              <a:pathLst>
                <a:path w="265" h="66" extrusionOk="0">
                  <a:moveTo>
                    <a:pt x="261" y="0"/>
                  </a:moveTo>
                  <a:lnTo>
                    <a:pt x="265" y="37"/>
                  </a:lnTo>
                  <a:lnTo>
                    <a:pt x="218" y="42"/>
                  </a:lnTo>
                  <a:lnTo>
                    <a:pt x="174" y="47"/>
                  </a:lnTo>
                  <a:lnTo>
                    <a:pt x="63" y="58"/>
                  </a:lnTo>
                  <a:lnTo>
                    <a:pt x="6" y="66"/>
                  </a:lnTo>
                  <a:lnTo>
                    <a:pt x="0" y="31"/>
                  </a:lnTo>
                  <a:lnTo>
                    <a:pt x="58" y="22"/>
                  </a:lnTo>
                  <a:lnTo>
                    <a:pt x="115" y="16"/>
                  </a:lnTo>
                  <a:lnTo>
                    <a:pt x="170" y="10"/>
                  </a:lnTo>
                  <a:lnTo>
                    <a:pt x="214" y="5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3918073" y="2709561"/>
              <a:ext cx="500063" cy="341313"/>
            </a:xfrm>
            <a:custGeom>
              <a:avLst/>
              <a:gdLst/>
              <a:ahLst/>
              <a:cxnLst/>
              <a:rect l="l" t="t" r="r" b="b"/>
              <a:pathLst>
                <a:path w="315" h="215" extrusionOk="0">
                  <a:moveTo>
                    <a:pt x="295" y="0"/>
                  </a:moveTo>
                  <a:lnTo>
                    <a:pt x="315" y="30"/>
                  </a:lnTo>
                  <a:lnTo>
                    <a:pt x="262" y="63"/>
                  </a:lnTo>
                  <a:lnTo>
                    <a:pt x="212" y="94"/>
                  </a:lnTo>
                  <a:lnTo>
                    <a:pt x="85" y="173"/>
                  </a:lnTo>
                  <a:lnTo>
                    <a:pt x="20" y="215"/>
                  </a:lnTo>
                  <a:lnTo>
                    <a:pt x="0" y="184"/>
                  </a:lnTo>
                  <a:lnTo>
                    <a:pt x="49" y="152"/>
                  </a:lnTo>
                  <a:lnTo>
                    <a:pt x="97" y="122"/>
                  </a:lnTo>
                  <a:lnTo>
                    <a:pt x="145" y="92"/>
                  </a:lnTo>
                  <a:lnTo>
                    <a:pt x="194" y="63"/>
                  </a:lnTo>
                  <a:lnTo>
                    <a:pt x="244" y="32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5"/>
          <p:cNvSpPr/>
          <p:nvPr/>
        </p:nvSpPr>
        <p:spPr>
          <a:xfrm>
            <a:off x="5212195" y="3212410"/>
            <a:ext cx="548700" cy="548700"/>
          </a:xfrm>
          <a:prstGeom prst="ellipse">
            <a:avLst/>
          </a:prstGeom>
          <a:solidFill>
            <a:srgbClr val="0E2D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5212195" y="2357035"/>
            <a:ext cx="548700" cy="5487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5212183" y="4923160"/>
            <a:ext cx="548700" cy="548700"/>
          </a:xfrm>
          <a:prstGeom prst="ellipse">
            <a:avLst/>
          </a:prstGeom>
          <a:solidFill>
            <a:srgbClr val="CBA3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5212195" y="4067785"/>
            <a:ext cx="548700" cy="548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5291245" y="2460685"/>
            <a:ext cx="3906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Dosis"/>
              <a:buNone/>
            </a:pPr>
            <a:r>
              <a:rPr lang="pl-PL" sz="2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1</a:t>
            </a:r>
            <a:endParaRPr sz="26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5291245" y="3316060"/>
            <a:ext cx="3906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Dosis"/>
              <a:buNone/>
            </a:pPr>
            <a:r>
              <a:rPr lang="pl-PL" sz="2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2</a:t>
            </a:r>
            <a:endParaRPr sz="26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5291245" y="4171435"/>
            <a:ext cx="3906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Dosis"/>
              <a:buNone/>
            </a:pPr>
            <a:r>
              <a:rPr lang="pl-PL" sz="2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3</a:t>
            </a:r>
            <a:endParaRPr sz="26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5291245" y="5026810"/>
            <a:ext cx="3906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Dosis"/>
              <a:buNone/>
            </a:pPr>
            <a:r>
              <a:rPr lang="pl-PL" sz="26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4</a:t>
            </a:r>
            <a:endParaRPr sz="26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5828970" y="3212398"/>
            <a:ext cx="5428838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pen Sans"/>
              <a:buNone/>
            </a:pPr>
            <a:r>
              <a:rPr lang="pl-PL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Budowanie i wzmacnianie pozycji gminy </a:t>
            </a:r>
            <a:br>
              <a:rPr lang="pl-PL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pl-PL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w regionie</a:t>
            </a:r>
            <a:endParaRPr sz="1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5828970" y="4067773"/>
            <a:ext cx="5428838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pen Sans"/>
              <a:buNone/>
            </a:pPr>
            <a:r>
              <a:rPr lang="pl-PL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Koordynacja procesów rozwojowych realizowanych na obszarze gminy </a:t>
            </a:r>
            <a:endParaRPr sz="1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5828969" y="4923148"/>
            <a:ext cx="6092955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Open Sans"/>
              <a:buNone/>
            </a:pPr>
            <a:r>
              <a:rPr lang="pl-PL" sz="18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Niwelacja deficytów poprzez wykorzystanie zewnętrznych narzędzi wsparcia – w tym środków europejskich</a:t>
            </a:r>
            <a:endParaRPr sz="1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93;p1">
            <a:extLst>
              <a:ext uri="{FF2B5EF4-FFF2-40B4-BE49-F238E27FC236}">
                <a16:creationId xmlns:a16="http://schemas.microsoft.com/office/drawing/2014/main" id="{6B9095B1-47D6-4F7D-8053-A2A1F78F78A1}"/>
              </a:ext>
            </a:extLst>
          </p:cNvPr>
          <p:cNvSpPr/>
          <p:nvPr/>
        </p:nvSpPr>
        <p:spPr>
          <a:xfrm>
            <a:off x="0" y="0"/>
            <a:ext cx="446323" cy="6858000"/>
          </a:xfrm>
          <a:prstGeom prst="rect">
            <a:avLst/>
          </a:prstGeom>
          <a:solidFill>
            <a:srgbClr val="0E2D91"/>
          </a:solidFill>
          <a:ln w="12700" cap="flat" cmpd="sng">
            <a:solidFill>
              <a:srgbClr val="353E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70C0"/>
              </a:solidFill>
              <a:highlight>
                <a:srgbClr val="000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94;p1">
            <a:extLst>
              <a:ext uri="{FF2B5EF4-FFF2-40B4-BE49-F238E27FC236}">
                <a16:creationId xmlns:a16="http://schemas.microsoft.com/office/drawing/2014/main" id="{CC0F9C7A-C451-476F-9AC9-B47F7E963718}"/>
              </a:ext>
            </a:extLst>
          </p:cNvPr>
          <p:cNvSpPr/>
          <p:nvPr/>
        </p:nvSpPr>
        <p:spPr>
          <a:xfrm>
            <a:off x="446323" y="0"/>
            <a:ext cx="116200" cy="6858000"/>
          </a:xfrm>
          <a:prstGeom prst="rect">
            <a:avLst/>
          </a:prstGeom>
          <a:solidFill>
            <a:srgbClr val="CBA3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Wieści Nieporęckie – Gmina Nieporęt">
            <a:extLst>
              <a:ext uri="{FF2B5EF4-FFF2-40B4-BE49-F238E27FC236}">
                <a16:creationId xmlns:a16="http://schemas.microsoft.com/office/drawing/2014/main" id="{911BAA4B-D714-8B13-A50A-6EF9F1F30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490" y="195563"/>
            <a:ext cx="994692" cy="12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59B75AD-20F9-FE13-3EA5-33C66129C6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4" t="11129" r="2836" b="80557"/>
          <a:stretch/>
        </p:blipFill>
        <p:spPr>
          <a:xfrm>
            <a:off x="9617936" y="5781071"/>
            <a:ext cx="2575217" cy="10440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/>
        </p:nvSpPr>
        <p:spPr>
          <a:xfrm>
            <a:off x="1324677" y="2173950"/>
            <a:ext cx="9933131" cy="25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 REALIZACJI STRATEGII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5525005" y="2173951"/>
            <a:ext cx="1153800" cy="115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3864" y="63864"/>
                </a:moveTo>
                <a:cubicBezTo>
                  <a:pt x="65990" y="61642"/>
                  <a:pt x="65990" y="58357"/>
                  <a:pt x="63864" y="56231"/>
                </a:cubicBezTo>
                <a:cubicBezTo>
                  <a:pt x="61642" y="54009"/>
                  <a:pt x="58357" y="54009"/>
                  <a:pt x="56231" y="56231"/>
                </a:cubicBezTo>
                <a:cubicBezTo>
                  <a:pt x="54009" y="58357"/>
                  <a:pt x="54009" y="61642"/>
                  <a:pt x="56231" y="63864"/>
                </a:cubicBezTo>
                <a:cubicBezTo>
                  <a:pt x="58357" y="65990"/>
                  <a:pt x="61642" y="65990"/>
                  <a:pt x="63864" y="63864"/>
                </a:cubicBezTo>
                <a:close/>
                <a:moveTo>
                  <a:pt x="25410" y="94685"/>
                </a:moveTo>
                <a:lnTo>
                  <a:pt x="71690" y="71497"/>
                </a:lnTo>
                <a:lnTo>
                  <a:pt x="94879" y="25120"/>
                </a:lnTo>
                <a:lnTo>
                  <a:pt x="48599" y="48309"/>
                </a:lnTo>
                <a:lnTo>
                  <a:pt x="25410" y="94685"/>
                </a:lnTo>
                <a:close/>
                <a:moveTo>
                  <a:pt x="83188" y="36811"/>
                </a:moveTo>
                <a:lnTo>
                  <a:pt x="67632" y="67632"/>
                </a:lnTo>
                <a:lnTo>
                  <a:pt x="36811" y="83188"/>
                </a:lnTo>
                <a:lnTo>
                  <a:pt x="52367" y="52367"/>
                </a:lnTo>
                <a:lnTo>
                  <a:pt x="83188" y="36811"/>
                </a:lnTo>
                <a:close/>
                <a:moveTo>
                  <a:pt x="60000" y="0"/>
                </a:moveTo>
                <a:cubicBezTo>
                  <a:pt x="26763" y="0"/>
                  <a:pt x="0" y="26763"/>
                  <a:pt x="0" y="60000"/>
                </a:cubicBezTo>
                <a:cubicBezTo>
                  <a:pt x="0" y="93333"/>
                  <a:pt x="26763" y="120000"/>
                  <a:pt x="60000" y="120000"/>
                </a:cubicBezTo>
                <a:cubicBezTo>
                  <a:pt x="93236" y="120000"/>
                  <a:pt x="120000" y="93333"/>
                  <a:pt x="120000" y="60000"/>
                </a:cubicBezTo>
                <a:cubicBezTo>
                  <a:pt x="120000" y="26763"/>
                  <a:pt x="93236" y="0"/>
                  <a:pt x="60000" y="0"/>
                </a:cubicBezTo>
                <a:close/>
                <a:moveTo>
                  <a:pt x="62705" y="114299"/>
                </a:moveTo>
                <a:lnTo>
                  <a:pt x="62705" y="106376"/>
                </a:lnTo>
                <a:cubicBezTo>
                  <a:pt x="62705" y="104734"/>
                  <a:pt x="61642" y="103671"/>
                  <a:pt x="60000" y="103671"/>
                </a:cubicBezTo>
                <a:cubicBezTo>
                  <a:pt x="58357" y="103671"/>
                  <a:pt x="57294" y="104734"/>
                  <a:pt x="57294" y="106376"/>
                </a:cubicBezTo>
                <a:lnTo>
                  <a:pt x="57294" y="114299"/>
                </a:lnTo>
                <a:cubicBezTo>
                  <a:pt x="29468" y="112946"/>
                  <a:pt x="7149" y="90531"/>
                  <a:pt x="5507" y="62801"/>
                </a:cubicBezTo>
                <a:lnTo>
                  <a:pt x="13623" y="62801"/>
                </a:lnTo>
                <a:cubicBezTo>
                  <a:pt x="15265" y="62801"/>
                  <a:pt x="16425" y="61642"/>
                  <a:pt x="16425" y="60000"/>
                </a:cubicBezTo>
                <a:cubicBezTo>
                  <a:pt x="16425" y="58357"/>
                  <a:pt x="15265" y="57294"/>
                  <a:pt x="13623" y="57294"/>
                </a:cubicBezTo>
                <a:lnTo>
                  <a:pt x="5507" y="57294"/>
                </a:lnTo>
                <a:cubicBezTo>
                  <a:pt x="6859" y="29468"/>
                  <a:pt x="29178" y="7149"/>
                  <a:pt x="57294" y="5797"/>
                </a:cubicBezTo>
                <a:lnTo>
                  <a:pt x="57294" y="13719"/>
                </a:lnTo>
                <a:cubicBezTo>
                  <a:pt x="57294" y="15265"/>
                  <a:pt x="58357" y="16425"/>
                  <a:pt x="60000" y="16425"/>
                </a:cubicBezTo>
                <a:cubicBezTo>
                  <a:pt x="61642" y="16425"/>
                  <a:pt x="62705" y="15265"/>
                  <a:pt x="62705" y="13719"/>
                </a:cubicBezTo>
                <a:lnTo>
                  <a:pt x="62705" y="5797"/>
                </a:lnTo>
                <a:cubicBezTo>
                  <a:pt x="90531" y="7149"/>
                  <a:pt x="112946" y="29468"/>
                  <a:pt x="114589" y="57294"/>
                </a:cubicBezTo>
                <a:lnTo>
                  <a:pt x="106376" y="57294"/>
                </a:lnTo>
                <a:cubicBezTo>
                  <a:pt x="104734" y="57294"/>
                  <a:pt x="103671" y="58357"/>
                  <a:pt x="103671" y="60000"/>
                </a:cubicBezTo>
                <a:cubicBezTo>
                  <a:pt x="103671" y="61642"/>
                  <a:pt x="104734" y="62801"/>
                  <a:pt x="106376" y="62801"/>
                </a:cubicBezTo>
                <a:lnTo>
                  <a:pt x="114589" y="62801"/>
                </a:lnTo>
                <a:cubicBezTo>
                  <a:pt x="112946" y="90531"/>
                  <a:pt x="90531" y="112946"/>
                  <a:pt x="62705" y="114299"/>
                </a:cubicBezTo>
                <a:close/>
              </a:path>
            </a:pathLst>
          </a:custGeom>
          <a:solidFill>
            <a:srgbClr val="CBA349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3;p1">
            <a:extLst>
              <a:ext uri="{FF2B5EF4-FFF2-40B4-BE49-F238E27FC236}">
                <a16:creationId xmlns:a16="http://schemas.microsoft.com/office/drawing/2014/main" id="{624CC343-0D59-4644-AC6B-3772F1D64DFA}"/>
              </a:ext>
            </a:extLst>
          </p:cNvPr>
          <p:cNvSpPr/>
          <p:nvPr/>
        </p:nvSpPr>
        <p:spPr>
          <a:xfrm>
            <a:off x="0" y="0"/>
            <a:ext cx="446323" cy="6858000"/>
          </a:xfrm>
          <a:prstGeom prst="rect">
            <a:avLst/>
          </a:prstGeom>
          <a:solidFill>
            <a:srgbClr val="0E2D91"/>
          </a:solidFill>
          <a:ln w="12700" cap="flat" cmpd="sng">
            <a:solidFill>
              <a:srgbClr val="353E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70C0"/>
              </a:solidFill>
              <a:highlight>
                <a:srgbClr val="000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4;p1">
            <a:extLst>
              <a:ext uri="{FF2B5EF4-FFF2-40B4-BE49-F238E27FC236}">
                <a16:creationId xmlns:a16="http://schemas.microsoft.com/office/drawing/2014/main" id="{9B01047A-9329-401C-86AF-C8C35490AA25}"/>
              </a:ext>
            </a:extLst>
          </p:cNvPr>
          <p:cNvSpPr/>
          <p:nvPr/>
        </p:nvSpPr>
        <p:spPr>
          <a:xfrm>
            <a:off x="446323" y="0"/>
            <a:ext cx="116200" cy="6858000"/>
          </a:xfrm>
          <a:prstGeom prst="rect">
            <a:avLst/>
          </a:prstGeom>
          <a:solidFill>
            <a:srgbClr val="CBA3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Wieści Nieporęckie – Gmina Nieporęt">
            <a:extLst>
              <a:ext uri="{FF2B5EF4-FFF2-40B4-BE49-F238E27FC236}">
                <a16:creationId xmlns:a16="http://schemas.microsoft.com/office/drawing/2014/main" id="{1ACD3666-CA9B-841C-EF8D-828C0105F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490" y="195563"/>
            <a:ext cx="994692" cy="12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434DD66-5354-3B95-6C3D-DFF4CA40F5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4" t="11129" r="2836" b="80557"/>
          <a:stretch/>
        </p:blipFill>
        <p:spPr>
          <a:xfrm>
            <a:off x="9617936" y="5781071"/>
            <a:ext cx="2575217" cy="10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01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"/>
          <p:cNvSpPr txBox="1">
            <a:spLocks noGrp="1"/>
          </p:cNvSpPr>
          <p:nvPr>
            <p:ph type="title"/>
          </p:nvPr>
        </p:nvSpPr>
        <p:spPr>
          <a:xfrm>
            <a:off x="817936" y="15519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Kto był zaangażowany w </a:t>
            </a:r>
            <a:br>
              <a:rPr lang="pl-PL"/>
            </a:br>
            <a:r>
              <a:rPr lang="pl-PL"/>
              <a:t>proces realizacji Strategii?</a:t>
            </a:r>
            <a:endParaRPr/>
          </a:p>
        </p:txBody>
      </p:sp>
      <p:grpSp>
        <p:nvGrpSpPr>
          <p:cNvPr id="205" name="Google Shape;205;p7"/>
          <p:cNvGrpSpPr/>
          <p:nvPr/>
        </p:nvGrpSpPr>
        <p:grpSpPr>
          <a:xfrm>
            <a:off x="3200400" y="1507067"/>
            <a:ext cx="6114250" cy="5195738"/>
            <a:chOff x="4355265" y="1973455"/>
            <a:chExt cx="4292800" cy="3719200"/>
          </a:xfrm>
        </p:grpSpPr>
        <p:sp>
          <p:nvSpPr>
            <p:cNvPr id="206" name="Google Shape;206;p7"/>
            <p:cNvSpPr/>
            <p:nvPr/>
          </p:nvSpPr>
          <p:spPr>
            <a:xfrm>
              <a:off x="4355265" y="1973455"/>
              <a:ext cx="4292800" cy="3719200"/>
            </a:xfrm>
            <a:prstGeom prst="hexagon">
              <a:avLst>
                <a:gd name="adj" fmla="val 29320"/>
                <a:gd name="vf" fmla="val 115470"/>
              </a:avLst>
            </a:pr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4443536" y="2057728"/>
              <a:ext cx="2054800" cy="1777200"/>
            </a:xfrm>
            <a:prstGeom prst="triangle">
              <a:avLst>
                <a:gd name="adj" fmla="val 50000"/>
              </a:avLst>
            </a:prstGeom>
            <a:solidFill>
              <a:srgbClr val="0E2D91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 rot="10800000">
              <a:off x="5470912" y="2057728"/>
              <a:ext cx="2054800" cy="1777200"/>
            </a:xfrm>
            <a:prstGeom prst="triangle">
              <a:avLst>
                <a:gd name="adj" fmla="val 50000"/>
              </a:avLst>
            </a:prstGeom>
            <a:solidFill>
              <a:srgbClr val="6AA84F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6498336" y="2057728"/>
              <a:ext cx="2054800" cy="1777200"/>
            </a:xfrm>
            <a:prstGeom prst="triangle">
              <a:avLst>
                <a:gd name="adj" fmla="val 50000"/>
              </a:avLst>
            </a:prstGeom>
            <a:solidFill>
              <a:srgbClr val="666666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 rot="10800000">
              <a:off x="6491636" y="3834928"/>
              <a:ext cx="2054800" cy="17772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5477603" y="3834928"/>
              <a:ext cx="2054800" cy="1777200"/>
            </a:xfrm>
            <a:prstGeom prst="triangle">
              <a:avLst>
                <a:gd name="adj" fmla="val 50000"/>
              </a:avLst>
            </a:prstGeom>
            <a:solidFill>
              <a:srgbClr val="CBA349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 rot="10800000">
              <a:off x="4450179" y="3834928"/>
              <a:ext cx="2054800" cy="1777200"/>
            </a:xfrm>
            <a:prstGeom prst="triangle">
              <a:avLst>
                <a:gd name="adj" fmla="val 50000"/>
              </a:avLst>
            </a:prstGeom>
            <a:solidFill>
              <a:srgbClr val="DE445E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7"/>
            <p:cNvSpPr txBox="1"/>
            <p:nvPr/>
          </p:nvSpPr>
          <p:spPr>
            <a:xfrm>
              <a:off x="5885528" y="2312673"/>
              <a:ext cx="12256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b="1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LIDERZY LOKALNI</a:t>
              </a:r>
              <a:endParaRPr sz="2000" b="1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14" name="Google Shape;214;p7"/>
            <p:cNvSpPr txBox="1"/>
            <p:nvPr/>
          </p:nvSpPr>
          <p:spPr>
            <a:xfrm>
              <a:off x="4800934" y="3086153"/>
              <a:ext cx="12256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b="1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OŚRODKI AKADEMICKIE </a:t>
              </a:r>
              <a:br>
                <a:rPr lang="pl-PL" sz="2000" b="1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</a:br>
              <a:r>
                <a:rPr lang="pl-PL" sz="2000" b="1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I EKSPERCKIE</a:t>
              </a:r>
              <a:endParaRPr sz="2000" b="1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15" name="Google Shape;215;p7"/>
            <p:cNvSpPr txBox="1"/>
            <p:nvPr/>
          </p:nvSpPr>
          <p:spPr>
            <a:xfrm>
              <a:off x="6832089" y="3076179"/>
              <a:ext cx="12256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b="1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PARTNERZY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b="1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W REGIONIE</a:t>
              </a:r>
              <a:endParaRPr sz="2000" b="1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16" name="Google Shape;216;p7"/>
            <p:cNvSpPr txBox="1"/>
            <p:nvPr/>
          </p:nvSpPr>
          <p:spPr>
            <a:xfrm>
              <a:off x="5885528" y="4907140"/>
              <a:ext cx="12256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b="1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INWESTORZY  ZEWNĘTRZNI</a:t>
              </a:r>
              <a:endParaRPr sz="2000" b="1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17" name="Google Shape;217;p7"/>
            <p:cNvSpPr txBox="1"/>
            <p:nvPr/>
          </p:nvSpPr>
          <p:spPr>
            <a:xfrm>
              <a:off x="4861437" y="4058440"/>
              <a:ext cx="12256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b="1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MIESZKAŃCY</a:t>
              </a:r>
              <a:endParaRPr sz="2000" b="1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  <p:sp>
          <p:nvSpPr>
            <p:cNvPr id="218" name="Google Shape;218;p7"/>
            <p:cNvSpPr txBox="1"/>
            <p:nvPr/>
          </p:nvSpPr>
          <p:spPr>
            <a:xfrm>
              <a:off x="6912937" y="4058440"/>
              <a:ext cx="1225600" cy="45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000" b="1">
                  <a:solidFill>
                    <a:srgbClr val="FFFFFF"/>
                  </a:solidFill>
                  <a:latin typeface="Dosis"/>
                  <a:ea typeface="Dosis"/>
                  <a:cs typeface="Dosis"/>
                  <a:sym typeface="Dosis"/>
                </a:rPr>
                <a:t>INWESTORZY LOKALNI</a:t>
              </a:r>
              <a:endParaRPr sz="2000" b="1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24" name="Google Shape;93;p1">
            <a:extLst>
              <a:ext uri="{FF2B5EF4-FFF2-40B4-BE49-F238E27FC236}">
                <a16:creationId xmlns:a16="http://schemas.microsoft.com/office/drawing/2014/main" id="{8948F9B3-0F54-4AB4-9BE1-21C117273917}"/>
              </a:ext>
            </a:extLst>
          </p:cNvPr>
          <p:cNvSpPr/>
          <p:nvPr/>
        </p:nvSpPr>
        <p:spPr>
          <a:xfrm>
            <a:off x="0" y="0"/>
            <a:ext cx="446323" cy="6858000"/>
          </a:xfrm>
          <a:prstGeom prst="rect">
            <a:avLst/>
          </a:prstGeom>
          <a:solidFill>
            <a:srgbClr val="0E2D91"/>
          </a:solidFill>
          <a:ln w="12700" cap="flat" cmpd="sng">
            <a:solidFill>
              <a:srgbClr val="353E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70C0"/>
              </a:solidFill>
              <a:highlight>
                <a:srgbClr val="000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94;p1">
            <a:extLst>
              <a:ext uri="{FF2B5EF4-FFF2-40B4-BE49-F238E27FC236}">
                <a16:creationId xmlns:a16="http://schemas.microsoft.com/office/drawing/2014/main" id="{B7E64911-35E3-49A1-9B8D-CCDEB245991F}"/>
              </a:ext>
            </a:extLst>
          </p:cNvPr>
          <p:cNvSpPr/>
          <p:nvPr/>
        </p:nvSpPr>
        <p:spPr>
          <a:xfrm>
            <a:off x="446323" y="0"/>
            <a:ext cx="116200" cy="6858000"/>
          </a:xfrm>
          <a:prstGeom prst="rect">
            <a:avLst/>
          </a:prstGeom>
          <a:solidFill>
            <a:srgbClr val="CBA3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Wieści Nieporęckie – Gmina Nieporęt">
            <a:extLst>
              <a:ext uri="{FF2B5EF4-FFF2-40B4-BE49-F238E27FC236}">
                <a16:creationId xmlns:a16="http://schemas.microsoft.com/office/drawing/2014/main" id="{98096253-740F-25B5-FCE1-7F4659F7E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490" y="195563"/>
            <a:ext cx="994692" cy="12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2F52BE1-DA2A-0C7A-1893-9F80CC86E1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4" t="11129" r="2836" b="80557"/>
          <a:stretch/>
        </p:blipFill>
        <p:spPr>
          <a:xfrm>
            <a:off x="9617936" y="5781071"/>
            <a:ext cx="2575217" cy="10440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747693" y="212284"/>
            <a:ext cx="8193360" cy="60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/>
              <a:t>Kluczowe kroki procesu</a:t>
            </a:r>
            <a:endParaRPr/>
          </a:p>
        </p:txBody>
      </p:sp>
      <p:sp>
        <p:nvSpPr>
          <p:cNvPr id="228" name="Google Shape;228;p8"/>
          <p:cNvSpPr txBox="1"/>
          <p:nvPr/>
        </p:nvSpPr>
        <p:spPr>
          <a:xfrm>
            <a:off x="223161" y="5433933"/>
            <a:ext cx="2037716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9" name="Google Shape;229;p8"/>
          <p:cNvCxnSpPr/>
          <p:nvPr/>
        </p:nvCxnSpPr>
        <p:spPr>
          <a:xfrm flipH="1">
            <a:off x="8408887" y="4009260"/>
            <a:ext cx="990584" cy="818377"/>
          </a:xfrm>
          <a:prstGeom prst="straightConnector1">
            <a:avLst/>
          </a:prstGeom>
          <a:noFill/>
          <a:ln w="1524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0" name="Google Shape;230;p8"/>
          <p:cNvCxnSpPr/>
          <p:nvPr/>
        </p:nvCxnSpPr>
        <p:spPr>
          <a:xfrm rot="10800000" flipH="1">
            <a:off x="1553012" y="3518817"/>
            <a:ext cx="972521" cy="1062021"/>
          </a:xfrm>
          <a:prstGeom prst="straightConnector1">
            <a:avLst/>
          </a:prstGeom>
          <a:noFill/>
          <a:ln w="2857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1" name="Google Shape;231;p8"/>
          <p:cNvCxnSpPr/>
          <p:nvPr/>
        </p:nvCxnSpPr>
        <p:spPr>
          <a:xfrm rot="10800000">
            <a:off x="6830635" y="3399412"/>
            <a:ext cx="1496344" cy="1459485"/>
          </a:xfrm>
          <a:prstGeom prst="straightConnector1">
            <a:avLst/>
          </a:prstGeom>
          <a:noFill/>
          <a:ln w="1143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2" name="Google Shape;232;p8"/>
          <p:cNvCxnSpPr/>
          <p:nvPr/>
        </p:nvCxnSpPr>
        <p:spPr>
          <a:xfrm flipH="1">
            <a:off x="4846946" y="3229040"/>
            <a:ext cx="2119102" cy="1480948"/>
          </a:xfrm>
          <a:prstGeom prst="straightConnector1">
            <a:avLst/>
          </a:prstGeom>
          <a:noFill/>
          <a:ln w="762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3" name="Google Shape;233;p8"/>
          <p:cNvCxnSpPr/>
          <p:nvPr/>
        </p:nvCxnSpPr>
        <p:spPr>
          <a:xfrm>
            <a:off x="2771906" y="3399419"/>
            <a:ext cx="1882232" cy="1242470"/>
          </a:xfrm>
          <a:prstGeom prst="straightConnector1">
            <a:avLst/>
          </a:prstGeom>
          <a:noFill/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4" name="Google Shape;234;p8"/>
          <p:cNvSpPr/>
          <p:nvPr/>
        </p:nvSpPr>
        <p:spPr>
          <a:xfrm>
            <a:off x="907292" y="4449534"/>
            <a:ext cx="722004" cy="765000"/>
          </a:xfrm>
          <a:prstGeom prst="ellipse">
            <a:avLst/>
          </a:prstGeom>
          <a:solidFill>
            <a:srgbClr val="0E2D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8"/>
          <p:cNvSpPr/>
          <p:nvPr/>
        </p:nvSpPr>
        <p:spPr>
          <a:xfrm>
            <a:off x="2378286" y="2960189"/>
            <a:ext cx="722004" cy="7650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8"/>
          <p:cNvSpPr/>
          <p:nvPr/>
        </p:nvSpPr>
        <p:spPr>
          <a:xfrm>
            <a:off x="6354254" y="3115498"/>
            <a:ext cx="722004" cy="765000"/>
          </a:xfrm>
          <a:prstGeom prst="ellipse">
            <a:avLst/>
          </a:prstGeom>
          <a:solidFill>
            <a:srgbClr val="CBA3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8"/>
          <p:cNvSpPr/>
          <p:nvPr/>
        </p:nvSpPr>
        <p:spPr>
          <a:xfrm>
            <a:off x="8009417" y="4449534"/>
            <a:ext cx="722004" cy="7650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8" name="Google Shape;238;p8"/>
          <p:cNvGrpSpPr/>
          <p:nvPr/>
        </p:nvGrpSpPr>
        <p:grpSpPr>
          <a:xfrm rot="3157203">
            <a:off x="9875357" y="1483737"/>
            <a:ext cx="1616504" cy="3099107"/>
            <a:chOff x="5126038" y="1379538"/>
            <a:chExt cx="1933500" cy="3927513"/>
          </a:xfrm>
        </p:grpSpPr>
        <p:sp>
          <p:nvSpPr>
            <p:cNvPr id="239" name="Google Shape;239;p8"/>
            <p:cNvSpPr/>
            <p:nvPr/>
          </p:nvSpPr>
          <p:spPr>
            <a:xfrm>
              <a:off x="5807076" y="4344988"/>
              <a:ext cx="139800" cy="538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5502"/>
                  </a:moveTo>
                  <a:cubicBezTo>
                    <a:pt x="120000" y="6889"/>
                    <a:pt x="93333" y="0"/>
                    <a:pt x="60000" y="0"/>
                  </a:cubicBezTo>
                  <a:cubicBezTo>
                    <a:pt x="26666" y="0"/>
                    <a:pt x="0" y="6889"/>
                    <a:pt x="0" y="15502"/>
                  </a:cubicBezTo>
                  <a:cubicBezTo>
                    <a:pt x="0" y="24114"/>
                    <a:pt x="60000" y="119999"/>
                    <a:pt x="60000" y="119999"/>
                  </a:cubicBezTo>
                  <a:cubicBezTo>
                    <a:pt x="60000" y="119999"/>
                    <a:pt x="120000" y="24114"/>
                    <a:pt x="120000" y="1550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6021388" y="4768851"/>
              <a:ext cx="139800" cy="538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5502"/>
                  </a:moveTo>
                  <a:cubicBezTo>
                    <a:pt x="120000" y="6889"/>
                    <a:pt x="93333" y="0"/>
                    <a:pt x="60000" y="0"/>
                  </a:cubicBezTo>
                  <a:cubicBezTo>
                    <a:pt x="26666" y="0"/>
                    <a:pt x="0" y="6889"/>
                    <a:pt x="0" y="15502"/>
                  </a:cubicBezTo>
                  <a:cubicBezTo>
                    <a:pt x="0" y="24114"/>
                    <a:pt x="60000" y="119999"/>
                    <a:pt x="60000" y="119999"/>
                  </a:cubicBezTo>
                  <a:cubicBezTo>
                    <a:pt x="60000" y="119999"/>
                    <a:pt x="120000" y="24114"/>
                    <a:pt x="120000" y="1550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6243638" y="4414838"/>
              <a:ext cx="139800" cy="536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5502"/>
                  </a:moveTo>
                  <a:cubicBezTo>
                    <a:pt x="120000" y="6889"/>
                    <a:pt x="93333" y="0"/>
                    <a:pt x="60000" y="0"/>
                  </a:cubicBezTo>
                  <a:cubicBezTo>
                    <a:pt x="26666" y="0"/>
                    <a:pt x="0" y="6889"/>
                    <a:pt x="0" y="15502"/>
                  </a:cubicBezTo>
                  <a:cubicBezTo>
                    <a:pt x="0" y="24114"/>
                    <a:pt x="60000" y="119999"/>
                    <a:pt x="60000" y="119999"/>
                  </a:cubicBezTo>
                  <a:cubicBezTo>
                    <a:pt x="60000" y="119999"/>
                    <a:pt x="120000" y="24114"/>
                    <a:pt x="120000" y="1550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126038" y="3352801"/>
              <a:ext cx="1933500" cy="1320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80" y="64000"/>
                  </a:moveTo>
                  <a:cubicBezTo>
                    <a:pt x="85446" y="64000"/>
                    <a:pt x="107167" y="87182"/>
                    <a:pt x="115895" y="120000"/>
                  </a:cubicBezTo>
                  <a:cubicBezTo>
                    <a:pt x="118565" y="110072"/>
                    <a:pt x="120000" y="99270"/>
                    <a:pt x="120000" y="88000"/>
                  </a:cubicBezTo>
                  <a:cubicBezTo>
                    <a:pt x="120000" y="39416"/>
                    <a:pt x="93098" y="0"/>
                    <a:pt x="59980" y="0"/>
                  </a:cubicBezTo>
                  <a:cubicBezTo>
                    <a:pt x="26821" y="0"/>
                    <a:pt x="0" y="39416"/>
                    <a:pt x="0" y="87883"/>
                  </a:cubicBezTo>
                  <a:cubicBezTo>
                    <a:pt x="0" y="99211"/>
                    <a:pt x="1474" y="109956"/>
                    <a:pt x="4104" y="119883"/>
                  </a:cubicBezTo>
                  <a:cubicBezTo>
                    <a:pt x="12793" y="87182"/>
                    <a:pt x="34553" y="64000"/>
                    <a:pt x="59980" y="64000"/>
                  </a:cubicBezTo>
                  <a:close/>
                </a:path>
              </a:pathLst>
            </a:custGeom>
            <a:solidFill>
              <a:srgbClr val="ED3A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6338888" y="3386138"/>
              <a:ext cx="720600" cy="1287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5628"/>
                  </a:lnTo>
                  <a:cubicBezTo>
                    <a:pt x="49946" y="72934"/>
                    <a:pt x="90481" y="93413"/>
                    <a:pt x="108983" y="120000"/>
                  </a:cubicBezTo>
                  <a:cubicBezTo>
                    <a:pt x="116149" y="109820"/>
                    <a:pt x="120000" y="98742"/>
                    <a:pt x="120000" y="87185"/>
                  </a:cubicBezTo>
                  <a:cubicBezTo>
                    <a:pt x="120000" y="45329"/>
                    <a:pt x="69090" y="10179"/>
                    <a:pt x="0" y="0"/>
                  </a:cubicBezTo>
                  <a:close/>
                </a:path>
              </a:pathLst>
            </a:custGeom>
            <a:solidFill>
              <a:srgbClr val="BC33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5495926" y="1381126"/>
              <a:ext cx="1195500" cy="2856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67" y="117759"/>
                  </a:moveTo>
                  <a:cubicBezTo>
                    <a:pt x="71961" y="117759"/>
                    <a:pt x="83439" y="118542"/>
                    <a:pt x="94271" y="120000"/>
                  </a:cubicBezTo>
                  <a:cubicBezTo>
                    <a:pt x="110392" y="106396"/>
                    <a:pt x="120000" y="88852"/>
                    <a:pt x="120000" y="69716"/>
                  </a:cubicBezTo>
                  <a:cubicBezTo>
                    <a:pt x="120000" y="39271"/>
                    <a:pt x="95561" y="12928"/>
                    <a:pt x="59967" y="0"/>
                  </a:cubicBezTo>
                  <a:cubicBezTo>
                    <a:pt x="24373" y="12928"/>
                    <a:pt x="0" y="39271"/>
                    <a:pt x="0" y="69716"/>
                  </a:cubicBezTo>
                  <a:cubicBezTo>
                    <a:pt x="0" y="88852"/>
                    <a:pt x="9672" y="106423"/>
                    <a:pt x="25663" y="120000"/>
                  </a:cubicBezTo>
                  <a:cubicBezTo>
                    <a:pt x="36496" y="118542"/>
                    <a:pt x="48038" y="117759"/>
                    <a:pt x="59967" y="117759"/>
                  </a:cubicBezTo>
                  <a:close/>
                </a:path>
              </a:pathLst>
            </a:custGeom>
            <a:solidFill>
              <a:srgbClr val="FEAC1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6089651" y="1379538"/>
              <a:ext cx="601800" cy="285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41" y="0"/>
                  </a:moveTo>
                  <a:lnTo>
                    <a:pt x="0" y="134"/>
                  </a:lnTo>
                  <a:lnTo>
                    <a:pt x="0" y="117760"/>
                  </a:lnTo>
                  <a:lnTo>
                    <a:pt x="641" y="117760"/>
                  </a:lnTo>
                  <a:cubicBezTo>
                    <a:pt x="24487" y="117760"/>
                    <a:pt x="47307" y="118542"/>
                    <a:pt x="68846" y="120000"/>
                  </a:cubicBezTo>
                  <a:cubicBezTo>
                    <a:pt x="100897" y="106399"/>
                    <a:pt x="120000" y="88859"/>
                    <a:pt x="120000" y="69727"/>
                  </a:cubicBezTo>
                  <a:cubicBezTo>
                    <a:pt x="120000" y="39289"/>
                    <a:pt x="71410" y="12952"/>
                    <a:pt x="641" y="0"/>
                  </a:cubicBezTo>
                  <a:close/>
                </a:path>
              </a:pathLst>
            </a:custGeom>
            <a:solidFill>
              <a:srgbClr val="FE82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5651501" y="1379538"/>
              <a:ext cx="882600" cy="7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56" y="117470"/>
                  </a:moveTo>
                  <a:cubicBezTo>
                    <a:pt x="80407" y="117470"/>
                    <a:pt x="100422" y="118350"/>
                    <a:pt x="120000" y="120000"/>
                  </a:cubicBezTo>
                  <a:cubicBezTo>
                    <a:pt x="105666" y="68964"/>
                    <a:pt x="84777" y="27167"/>
                    <a:pt x="59956" y="0"/>
                  </a:cubicBezTo>
                  <a:cubicBezTo>
                    <a:pt x="35134" y="27167"/>
                    <a:pt x="14333" y="68964"/>
                    <a:pt x="0" y="120000"/>
                  </a:cubicBezTo>
                  <a:cubicBezTo>
                    <a:pt x="19577" y="118350"/>
                    <a:pt x="39592" y="117470"/>
                    <a:pt x="59956" y="117470"/>
                  </a:cubicBezTo>
                  <a:close/>
                </a:path>
              </a:pathLst>
            </a:custGeom>
            <a:solidFill>
              <a:srgbClr val="DE44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6089651" y="1379538"/>
              <a:ext cx="444600" cy="7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49"/>
                  </a:moveTo>
                  <a:lnTo>
                    <a:pt x="0" y="117470"/>
                  </a:lnTo>
                  <a:lnTo>
                    <a:pt x="867" y="117470"/>
                  </a:lnTo>
                  <a:cubicBezTo>
                    <a:pt x="41445" y="117470"/>
                    <a:pt x="81156" y="118350"/>
                    <a:pt x="120000" y="120000"/>
                  </a:cubicBezTo>
                  <a:cubicBezTo>
                    <a:pt x="91560" y="68964"/>
                    <a:pt x="50115" y="27167"/>
                    <a:pt x="867" y="0"/>
                  </a:cubicBezTo>
                  <a:cubicBezTo>
                    <a:pt x="693" y="329"/>
                    <a:pt x="173" y="439"/>
                    <a:pt x="0" y="549"/>
                  </a:cubicBezTo>
                  <a:close/>
                </a:path>
              </a:pathLst>
            </a:custGeom>
            <a:solidFill>
              <a:srgbClr val="BC33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5964238" y="3294063"/>
              <a:ext cx="257100" cy="138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24600" y="11162"/>
                    <a:pt x="0" y="33823"/>
                    <a:pt x="0" y="60000"/>
                  </a:cubicBezTo>
                  <a:cubicBezTo>
                    <a:pt x="0" y="86176"/>
                    <a:pt x="24600" y="108837"/>
                    <a:pt x="60000" y="120000"/>
                  </a:cubicBezTo>
                  <a:cubicBezTo>
                    <a:pt x="95700" y="108837"/>
                    <a:pt x="120000" y="86176"/>
                    <a:pt x="120000" y="60000"/>
                  </a:cubicBezTo>
                  <a:cubicBezTo>
                    <a:pt x="120000" y="33823"/>
                    <a:pt x="95700" y="11162"/>
                    <a:pt x="60000" y="0"/>
                  </a:cubicBezTo>
                  <a:close/>
                </a:path>
              </a:pathLst>
            </a:custGeom>
            <a:solidFill>
              <a:srgbClr val="DE44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6089651" y="3294063"/>
              <a:ext cx="131700" cy="138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13"/>
                  </a:moveTo>
                  <a:lnTo>
                    <a:pt x="0" y="119441"/>
                  </a:lnTo>
                  <a:cubicBezTo>
                    <a:pt x="585" y="119609"/>
                    <a:pt x="2341" y="119832"/>
                    <a:pt x="2926" y="120000"/>
                  </a:cubicBezTo>
                  <a:cubicBezTo>
                    <a:pt x="72585" y="108837"/>
                    <a:pt x="120000" y="86176"/>
                    <a:pt x="120000" y="60000"/>
                  </a:cubicBezTo>
                  <a:cubicBezTo>
                    <a:pt x="120000" y="33823"/>
                    <a:pt x="72585" y="11162"/>
                    <a:pt x="2926" y="0"/>
                  </a:cubicBezTo>
                  <a:cubicBezTo>
                    <a:pt x="2341" y="223"/>
                    <a:pt x="585" y="446"/>
                    <a:pt x="0" y="613"/>
                  </a:cubicBezTo>
                  <a:close/>
                </a:path>
              </a:pathLst>
            </a:custGeom>
            <a:solidFill>
              <a:srgbClr val="BC33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757863" y="2368551"/>
              <a:ext cx="669900" cy="6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42" y="120000"/>
                  </a:moveTo>
                  <a:cubicBezTo>
                    <a:pt x="26870" y="120000"/>
                    <a:pt x="0" y="93014"/>
                    <a:pt x="0" y="59942"/>
                  </a:cubicBezTo>
                  <a:cubicBezTo>
                    <a:pt x="0" y="26870"/>
                    <a:pt x="26870" y="0"/>
                    <a:pt x="59942" y="0"/>
                  </a:cubicBezTo>
                  <a:cubicBezTo>
                    <a:pt x="93014" y="0"/>
                    <a:pt x="120000" y="26870"/>
                    <a:pt x="120000" y="59942"/>
                  </a:cubicBezTo>
                  <a:cubicBezTo>
                    <a:pt x="120000" y="93014"/>
                    <a:pt x="93014" y="120000"/>
                    <a:pt x="59942" y="120000"/>
                  </a:cubicBezTo>
                  <a:lnTo>
                    <a:pt x="59942" y="120000"/>
                  </a:lnTo>
                  <a:close/>
                </a:path>
              </a:pathLst>
            </a:custGeom>
            <a:solidFill>
              <a:srgbClr val="15B0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5859463" y="2470151"/>
              <a:ext cx="466800" cy="466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82" y="0"/>
                  </a:moveTo>
                  <a:cubicBezTo>
                    <a:pt x="27070" y="0"/>
                    <a:pt x="330" y="26942"/>
                    <a:pt x="0" y="60000"/>
                  </a:cubicBezTo>
                  <a:cubicBezTo>
                    <a:pt x="0" y="93057"/>
                    <a:pt x="26905" y="120000"/>
                    <a:pt x="60082" y="120000"/>
                  </a:cubicBezTo>
                  <a:cubicBezTo>
                    <a:pt x="93094" y="120000"/>
                    <a:pt x="120000" y="93057"/>
                    <a:pt x="120000" y="60000"/>
                  </a:cubicBezTo>
                  <a:cubicBezTo>
                    <a:pt x="120000" y="26942"/>
                    <a:pt x="93094" y="0"/>
                    <a:pt x="60082" y="0"/>
                  </a:cubicBezTo>
                  <a:lnTo>
                    <a:pt x="600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6089651" y="2366963"/>
              <a:ext cx="338100" cy="6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6" y="0"/>
                  </a:moveTo>
                  <a:lnTo>
                    <a:pt x="0" y="0"/>
                  </a:lnTo>
                  <a:lnTo>
                    <a:pt x="0" y="18355"/>
                  </a:lnTo>
                  <a:lnTo>
                    <a:pt x="1136" y="18355"/>
                  </a:lnTo>
                  <a:cubicBezTo>
                    <a:pt x="46590" y="18355"/>
                    <a:pt x="83636" y="37055"/>
                    <a:pt x="83636" y="60000"/>
                  </a:cubicBezTo>
                  <a:cubicBezTo>
                    <a:pt x="83636" y="82944"/>
                    <a:pt x="46590" y="101644"/>
                    <a:pt x="1136" y="101644"/>
                  </a:cubicBezTo>
                  <a:lnTo>
                    <a:pt x="0" y="101644"/>
                  </a:lnTo>
                  <a:lnTo>
                    <a:pt x="0" y="120000"/>
                  </a:lnTo>
                  <a:lnTo>
                    <a:pt x="1136" y="120000"/>
                  </a:lnTo>
                  <a:cubicBezTo>
                    <a:pt x="66590" y="120000"/>
                    <a:pt x="120000" y="93040"/>
                    <a:pt x="120000" y="60000"/>
                  </a:cubicBezTo>
                  <a:cubicBezTo>
                    <a:pt x="120000" y="26959"/>
                    <a:pt x="66590" y="0"/>
                    <a:pt x="1136" y="0"/>
                  </a:cubicBezTo>
                  <a:close/>
                </a:path>
              </a:pathLst>
            </a:custGeom>
            <a:solidFill>
              <a:srgbClr val="1695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6089651" y="2470151"/>
              <a:ext cx="236400" cy="466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9917"/>
                  </a:moveTo>
                  <a:cubicBezTo>
                    <a:pt x="120000" y="26905"/>
                    <a:pt x="66847" y="0"/>
                    <a:pt x="1630" y="0"/>
                  </a:cubicBezTo>
                  <a:lnTo>
                    <a:pt x="0" y="0"/>
                  </a:lnTo>
                  <a:lnTo>
                    <a:pt x="0" y="119834"/>
                  </a:lnTo>
                  <a:lnTo>
                    <a:pt x="1630" y="119834"/>
                  </a:lnTo>
                  <a:cubicBezTo>
                    <a:pt x="66847" y="120000"/>
                    <a:pt x="120000" y="93094"/>
                    <a:pt x="120000" y="59917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8"/>
          <p:cNvSpPr/>
          <p:nvPr/>
        </p:nvSpPr>
        <p:spPr>
          <a:xfrm>
            <a:off x="8181627" y="4616280"/>
            <a:ext cx="390805" cy="41407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6398" y="81259"/>
                </a:moveTo>
                <a:lnTo>
                  <a:pt x="29202" y="78450"/>
                </a:lnTo>
                <a:cubicBezTo>
                  <a:pt x="29685" y="77966"/>
                  <a:pt x="29975" y="77384"/>
                  <a:pt x="29975" y="76610"/>
                </a:cubicBezTo>
                <a:cubicBezTo>
                  <a:pt x="29975" y="74963"/>
                  <a:pt x="28912" y="73801"/>
                  <a:pt x="27268" y="73801"/>
                </a:cubicBezTo>
                <a:cubicBezTo>
                  <a:pt x="26398" y="73801"/>
                  <a:pt x="25914" y="74092"/>
                  <a:pt x="25334" y="74673"/>
                </a:cubicBezTo>
                <a:lnTo>
                  <a:pt x="22626" y="77384"/>
                </a:lnTo>
                <a:cubicBezTo>
                  <a:pt x="22046" y="77966"/>
                  <a:pt x="21756" y="78450"/>
                  <a:pt x="21756" y="79322"/>
                </a:cubicBezTo>
                <a:cubicBezTo>
                  <a:pt x="21756" y="80968"/>
                  <a:pt x="22917" y="82033"/>
                  <a:pt x="24560" y="82033"/>
                </a:cubicBezTo>
                <a:cubicBezTo>
                  <a:pt x="25334" y="82033"/>
                  <a:pt x="25914" y="81743"/>
                  <a:pt x="26398" y="81259"/>
                </a:cubicBezTo>
                <a:close/>
                <a:moveTo>
                  <a:pt x="43609" y="79322"/>
                </a:moveTo>
                <a:cubicBezTo>
                  <a:pt x="43609" y="77675"/>
                  <a:pt x="42546" y="76610"/>
                  <a:pt x="40902" y="76610"/>
                </a:cubicBezTo>
                <a:cubicBezTo>
                  <a:pt x="40032" y="76610"/>
                  <a:pt x="39548" y="76803"/>
                  <a:pt x="38968" y="77384"/>
                </a:cubicBezTo>
                <a:lnTo>
                  <a:pt x="11700" y="104697"/>
                </a:lnTo>
                <a:cubicBezTo>
                  <a:pt x="11120" y="105278"/>
                  <a:pt x="10829" y="105859"/>
                  <a:pt x="10829" y="106634"/>
                </a:cubicBezTo>
                <a:cubicBezTo>
                  <a:pt x="10829" y="108280"/>
                  <a:pt x="11990" y="109346"/>
                  <a:pt x="13634" y="109346"/>
                </a:cubicBezTo>
                <a:cubicBezTo>
                  <a:pt x="14407" y="109346"/>
                  <a:pt x="14987" y="109152"/>
                  <a:pt x="15471" y="108571"/>
                </a:cubicBezTo>
                <a:lnTo>
                  <a:pt x="42836" y="81259"/>
                </a:lnTo>
                <a:cubicBezTo>
                  <a:pt x="43319" y="80677"/>
                  <a:pt x="43609" y="80096"/>
                  <a:pt x="43609" y="79322"/>
                </a:cubicBezTo>
                <a:close/>
                <a:moveTo>
                  <a:pt x="43609" y="90266"/>
                </a:moveTo>
                <a:cubicBezTo>
                  <a:pt x="42836" y="90266"/>
                  <a:pt x="42256" y="90556"/>
                  <a:pt x="41676" y="91041"/>
                </a:cubicBezTo>
                <a:lnTo>
                  <a:pt x="33553" y="99273"/>
                </a:lnTo>
                <a:cubicBezTo>
                  <a:pt x="32973" y="99854"/>
                  <a:pt x="32683" y="100338"/>
                  <a:pt x="32683" y="101210"/>
                </a:cubicBezTo>
                <a:cubicBezTo>
                  <a:pt x="32683" y="102857"/>
                  <a:pt x="33843" y="103922"/>
                  <a:pt x="35390" y="103922"/>
                </a:cubicBezTo>
                <a:cubicBezTo>
                  <a:pt x="36261" y="103922"/>
                  <a:pt x="36841" y="103631"/>
                  <a:pt x="37324" y="103050"/>
                </a:cubicBezTo>
                <a:lnTo>
                  <a:pt x="45543" y="94915"/>
                </a:lnTo>
                <a:cubicBezTo>
                  <a:pt x="46124" y="94334"/>
                  <a:pt x="46317" y="93753"/>
                  <a:pt x="46317" y="92978"/>
                </a:cubicBezTo>
                <a:cubicBezTo>
                  <a:pt x="46317" y="91331"/>
                  <a:pt x="45253" y="90266"/>
                  <a:pt x="43609" y="90266"/>
                </a:cubicBezTo>
                <a:close/>
                <a:moveTo>
                  <a:pt x="120000" y="2808"/>
                </a:moveTo>
                <a:cubicBezTo>
                  <a:pt x="120000" y="1162"/>
                  <a:pt x="118936" y="0"/>
                  <a:pt x="117292" y="0"/>
                </a:cubicBezTo>
                <a:cubicBezTo>
                  <a:pt x="116712" y="0"/>
                  <a:pt x="116518" y="0"/>
                  <a:pt x="116228" y="290"/>
                </a:cubicBezTo>
                <a:lnTo>
                  <a:pt x="116228" y="290"/>
                </a:lnTo>
                <a:lnTo>
                  <a:pt x="1547" y="49491"/>
                </a:lnTo>
                <a:lnTo>
                  <a:pt x="1547" y="49491"/>
                </a:lnTo>
                <a:lnTo>
                  <a:pt x="1547" y="49491"/>
                </a:lnTo>
                <a:lnTo>
                  <a:pt x="1547" y="49491"/>
                </a:lnTo>
                <a:cubicBezTo>
                  <a:pt x="773" y="50072"/>
                  <a:pt x="0" y="50847"/>
                  <a:pt x="0" y="52009"/>
                </a:cubicBezTo>
                <a:cubicBezTo>
                  <a:pt x="0" y="53365"/>
                  <a:pt x="773" y="54140"/>
                  <a:pt x="1837" y="54430"/>
                </a:cubicBezTo>
                <a:lnTo>
                  <a:pt x="1837" y="54430"/>
                </a:lnTo>
                <a:lnTo>
                  <a:pt x="46897" y="73026"/>
                </a:lnTo>
                <a:lnTo>
                  <a:pt x="65463" y="118159"/>
                </a:lnTo>
                <a:lnTo>
                  <a:pt x="65463" y="118159"/>
                </a:lnTo>
                <a:cubicBezTo>
                  <a:pt x="65753" y="119225"/>
                  <a:pt x="66817" y="120000"/>
                  <a:pt x="67880" y="120000"/>
                </a:cubicBezTo>
                <a:cubicBezTo>
                  <a:pt x="69041" y="120000"/>
                  <a:pt x="69814" y="119515"/>
                  <a:pt x="70394" y="118353"/>
                </a:cubicBezTo>
                <a:lnTo>
                  <a:pt x="70394" y="118353"/>
                </a:lnTo>
                <a:lnTo>
                  <a:pt x="70394" y="118353"/>
                </a:lnTo>
                <a:lnTo>
                  <a:pt x="70394" y="118353"/>
                </a:lnTo>
                <a:lnTo>
                  <a:pt x="119516" y="3583"/>
                </a:lnTo>
                <a:lnTo>
                  <a:pt x="119516" y="3583"/>
                </a:lnTo>
                <a:cubicBezTo>
                  <a:pt x="120000" y="3583"/>
                  <a:pt x="120000" y="3292"/>
                  <a:pt x="120000" y="2808"/>
                </a:cubicBezTo>
                <a:close/>
                <a:moveTo>
                  <a:pt x="9766" y="52009"/>
                </a:moveTo>
                <a:lnTo>
                  <a:pt x="105302" y="10944"/>
                </a:lnTo>
                <a:lnTo>
                  <a:pt x="48251" y="68087"/>
                </a:lnTo>
                <a:lnTo>
                  <a:pt x="9766" y="52009"/>
                </a:lnTo>
                <a:close/>
                <a:moveTo>
                  <a:pt x="68170" y="110508"/>
                </a:moveTo>
                <a:lnTo>
                  <a:pt x="52312" y="71670"/>
                </a:lnTo>
                <a:lnTo>
                  <a:pt x="109363" y="14527"/>
                </a:lnTo>
                <a:lnTo>
                  <a:pt x="68170" y="1105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8"/>
          <p:cNvSpPr/>
          <p:nvPr/>
        </p:nvSpPr>
        <p:spPr>
          <a:xfrm>
            <a:off x="1167351" y="4616293"/>
            <a:ext cx="221852" cy="41407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46376"/>
                </a:moveTo>
                <a:cubicBezTo>
                  <a:pt x="120000" y="44734"/>
                  <a:pt x="118050" y="43671"/>
                  <a:pt x="115036" y="43671"/>
                </a:cubicBezTo>
                <a:lnTo>
                  <a:pt x="74977" y="43671"/>
                </a:lnTo>
                <a:lnTo>
                  <a:pt x="99438" y="3574"/>
                </a:lnTo>
                <a:lnTo>
                  <a:pt x="99438" y="3574"/>
                </a:lnTo>
                <a:cubicBezTo>
                  <a:pt x="99438" y="3285"/>
                  <a:pt x="99970" y="2995"/>
                  <a:pt x="99970" y="2705"/>
                </a:cubicBezTo>
                <a:cubicBezTo>
                  <a:pt x="99970" y="1062"/>
                  <a:pt x="98020" y="0"/>
                  <a:pt x="95007" y="0"/>
                </a:cubicBezTo>
                <a:lnTo>
                  <a:pt x="45022" y="0"/>
                </a:lnTo>
                <a:cubicBezTo>
                  <a:pt x="42895" y="0"/>
                  <a:pt x="40945" y="869"/>
                  <a:pt x="40413" y="1932"/>
                </a:cubicBezTo>
                <a:lnTo>
                  <a:pt x="40413" y="1932"/>
                </a:lnTo>
                <a:lnTo>
                  <a:pt x="531" y="67342"/>
                </a:lnTo>
                <a:lnTo>
                  <a:pt x="531" y="67342"/>
                </a:lnTo>
                <a:cubicBezTo>
                  <a:pt x="531" y="67632"/>
                  <a:pt x="0" y="67922"/>
                  <a:pt x="0" y="68212"/>
                </a:cubicBezTo>
                <a:cubicBezTo>
                  <a:pt x="0" y="69855"/>
                  <a:pt x="1949" y="70917"/>
                  <a:pt x="4963" y="70917"/>
                </a:cubicBezTo>
                <a:lnTo>
                  <a:pt x="49453" y="70917"/>
                </a:lnTo>
                <a:lnTo>
                  <a:pt x="40059" y="117004"/>
                </a:lnTo>
                <a:lnTo>
                  <a:pt x="40059" y="117004"/>
                </a:lnTo>
                <a:lnTo>
                  <a:pt x="40059" y="117294"/>
                </a:lnTo>
                <a:cubicBezTo>
                  <a:pt x="40059" y="118937"/>
                  <a:pt x="42008" y="120000"/>
                  <a:pt x="45022" y="120000"/>
                </a:cubicBezTo>
                <a:cubicBezTo>
                  <a:pt x="46971" y="120000"/>
                  <a:pt x="48567" y="119420"/>
                  <a:pt x="49453" y="118357"/>
                </a:cubicBezTo>
                <a:lnTo>
                  <a:pt x="49453" y="118357"/>
                </a:lnTo>
                <a:lnTo>
                  <a:pt x="119468" y="47439"/>
                </a:lnTo>
                <a:lnTo>
                  <a:pt x="119468" y="47439"/>
                </a:lnTo>
                <a:cubicBezTo>
                  <a:pt x="120000" y="47149"/>
                  <a:pt x="120000" y="46956"/>
                  <a:pt x="120000" y="46376"/>
                </a:cubicBezTo>
                <a:close/>
                <a:moveTo>
                  <a:pt x="52998" y="103671"/>
                </a:moveTo>
                <a:lnTo>
                  <a:pt x="59911" y="68405"/>
                </a:lnTo>
                <a:lnTo>
                  <a:pt x="59911" y="68405"/>
                </a:lnTo>
                <a:lnTo>
                  <a:pt x="59911" y="68212"/>
                </a:lnTo>
                <a:cubicBezTo>
                  <a:pt x="59911" y="66570"/>
                  <a:pt x="57961" y="65410"/>
                  <a:pt x="54948" y="65410"/>
                </a:cubicBezTo>
                <a:lnTo>
                  <a:pt x="12053" y="65410"/>
                </a:lnTo>
                <a:lnTo>
                  <a:pt x="48567" y="5507"/>
                </a:lnTo>
                <a:lnTo>
                  <a:pt x="87917" y="5507"/>
                </a:lnTo>
                <a:lnTo>
                  <a:pt x="63456" y="45507"/>
                </a:lnTo>
                <a:lnTo>
                  <a:pt x="63456" y="45507"/>
                </a:lnTo>
                <a:cubicBezTo>
                  <a:pt x="63456" y="45797"/>
                  <a:pt x="62924" y="46086"/>
                  <a:pt x="62924" y="46376"/>
                </a:cubicBezTo>
                <a:cubicBezTo>
                  <a:pt x="62924" y="48019"/>
                  <a:pt x="65051" y="49082"/>
                  <a:pt x="68064" y="49082"/>
                </a:cubicBezTo>
                <a:lnTo>
                  <a:pt x="106528" y="49082"/>
                </a:lnTo>
                <a:lnTo>
                  <a:pt x="52998" y="1036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8"/>
          <p:cNvSpPr/>
          <p:nvPr/>
        </p:nvSpPr>
        <p:spPr>
          <a:xfrm>
            <a:off x="2550499" y="3126933"/>
            <a:ext cx="390805" cy="41407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95169"/>
                </a:moveTo>
                <a:lnTo>
                  <a:pt x="120000" y="95169"/>
                </a:lnTo>
                <a:cubicBezTo>
                  <a:pt x="120000" y="92946"/>
                  <a:pt x="118934" y="90821"/>
                  <a:pt x="117578" y="89468"/>
                </a:cubicBezTo>
                <a:cubicBezTo>
                  <a:pt x="116997" y="88888"/>
                  <a:pt x="116707" y="88599"/>
                  <a:pt x="116125" y="88309"/>
                </a:cubicBezTo>
                <a:lnTo>
                  <a:pt x="92978" y="70338"/>
                </a:lnTo>
                <a:cubicBezTo>
                  <a:pt x="91525" y="68985"/>
                  <a:pt x="89394" y="67922"/>
                  <a:pt x="87167" y="67922"/>
                </a:cubicBezTo>
                <a:cubicBezTo>
                  <a:pt x="85326" y="67922"/>
                  <a:pt x="83680" y="68405"/>
                  <a:pt x="82324" y="69565"/>
                </a:cubicBezTo>
                <a:lnTo>
                  <a:pt x="75738" y="76038"/>
                </a:lnTo>
                <a:lnTo>
                  <a:pt x="75738" y="76038"/>
                </a:lnTo>
                <a:cubicBezTo>
                  <a:pt x="74673" y="77198"/>
                  <a:pt x="73220" y="77971"/>
                  <a:pt x="71573" y="77971"/>
                </a:cubicBezTo>
                <a:cubicBezTo>
                  <a:pt x="69733" y="77971"/>
                  <a:pt x="68087" y="77198"/>
                  <a:pt x="67215" y="75555"/>
                </a:cubicBezTo>
                <a:lnTo>
                  <a:pt x="67215" y="75845"/>
                </a:lnTo>
                <a:cubicBezTo>
                  <a:pt x="58208" y="69275"/>
                  <a:pt x="50266" y="61642"/>
                  <a:pt x="43970" y="52657"/>
                </a:cubicBezTo>
                <a:lnTo>
                  <a:pt x="44261" y="52657"/>
                </a:lnTo>
                <a:cubicBezTo>
                  <a:pt x="42905" y="51497"/>
                  <a:pt x="41840" y="49855"/>
                  <a:pt x="41840" y="48019"/>
                </a:cubicBezTo>
                <a:cubicBezTo>
                  <a:pt x="41840" y="46376"/>
                  <a:pt x="42615" y="44734"/>
                  <a:pt x="43777" y="43864"/>
                </a:cubicBezTo>
                <a:lnTo>
                  <a:pt x="43777" y="43864"/>
                </a:lnTo>
                <a:lnTo>
                  <a:pt x="50266" y="37584"/>
                </a:lnTo>
                <a:cubicBezTo>
                  <a:pt x="51428" y="36231"/>
                  <a:pt x="51912" y="34589"/>
                  <a:pt x="51912" y="32753"/>
                </a:cubicBezTo>
                <a:cubicBezTo>
                  <a:pt x="51912" y="30531"/>
                  <a:pt x="51138" y="28309"/>
                  <a:pt x="49491" y="26956"/>
                </a:cubicBezTo>
                <a:lnTo>
                  <a:pt x="31476" y="3768"/>
                </a:lnTo>
                <a:cubicBezTo>
                  <a:pt x="31186" y="3285"/>
                  <a:pt x="30605" y="2705"/>
                  <a:pt x="30314" y="2415"/>
                </a:cubicBezTo>
                <a:cubicBezTo>
                  <a:pt x="28958" y="1062"/>
                  <a:pt x="26828" y="0"/>
                  <a:pt x="24600" y="0"/>
                </a:cubicBezTo>
                <a:cubicBezTo>
                  <a:pt x="13656" y="0"/>
                  <a:pt x="0" y="12850"/>
                  <a:pt x="0" y="28599"/>
                </a:cubicBezTo>
                <a:cubicBezTo>
                  <a:pt x="0" y="32946"/>
                  <a:pt x="1065" y="37101"/>
                  <a:pt x="2711" y="40869"/>
                </a:cubicBezTo>
                <a:lnTo>
                  <a:pt x="2711" y="40869"/>
                </a:lnTo>
                <a:cubicBezTo>
                  <a:pt x="19176" y="73623"/>
                  <a:pt x="46489" y="100869"/>
                  <a:pt x="79225" y="117198"/>
                </a:cubicBezTo>
                <a:lnTo>
                  <a:pt x="79225" y="117198"/>
                </a:lnTo>
                <a:cubicBezTo>
                  <a:pt x="83099" y="118840"/>
                  <a:pt x="87167" y="120000"/>
                  <a:pt x="91525" y="120000"/>
                </a:cubicBezTo>
                <a:cubicBezTo>
                  <a:pt x="107118" y="119710"/>
                  <a:pt x="120000" y="106086"/>
                  <a:pt x="120000" y="95169"/>
                </a:cubicBezTo>
                <a:lnTo>
                  <a:pt x="120000" y="95169"/>
                </a:lnTo>
                <a:close/>
                <a:moveTo>
                  <a:pt x="91331" y="114202"/>
                </a:moveTo>
                <a:cubicBezTo>
                  <a:pt x="87748" y="114202"/>
                  <a:pt x="84455" y="113429"/>
                  <a:pt x="81452" y="112077"/>
                </a:cubicBezTo>
                <a:cubicBezTo>
                  <a:pt x="81162" y="111787"/>
                  <a:pt x="80871" y="111787"/>
                  <a:pt x="80677" y="111787"/>
                </a:cubicBezTo>
                <a:cubicBezTo>
                  <a:pt x="49491" y="95942"/>
                  <a:pt x="23825" y="70338"/>
                  <a:pt x="7941" y="39227"/>
                </a:cubicBezTo>
                <a:cubicBezTo>
                  <a:pt x="7941" y="39033"/>
                  <a:pt x="7651" y="38743"/>
                  <a:pt x="7651" y="38454"/>
                </a:cubicBezTo>
                <a:cubicBezTo>
                  <a:pt x="6295" y="35169"/>
                  <a:pt x="5423" y="31884"/>
                  <a:pt x="5423" y="28599"/>
                </a:cubicBezTo>
                <a:cubicBezTo>
                  <a:pt x="5423" y="15555"/>
                  <a:pt x="16949" y="5410"/>
                  <a:pt x="24600" y="5410"/>
                </a:cubicBezTo>
                <a:cubicBezTo>
                  <a:pt x="25665" y="5410"/>
                  <a:pt x="26246" y="5990"/>
                  <a:pt x="26537" y="6280"/>
                </a:cubicBezTo>
                <a:cubicBezTo>
                  <a:pt x="26537" y="6280"/>
                  <a:pt x="26828" y="6570"/>
                  <a:pt x="26828" y="6763"/>
                </a:cubicBezTo>
                <a:cubicBezTo>
                  <a:pt x="26828" y="7053"/>
                  <a:pt x="27021" y="7053"/>
                  <a:pt x="27021" y="7342"/>
                </a:cubicBezTo>
                <a:lnTo>
                  <a:pt x="45133" y="30531"/>
                </a:lnTo>
                <a:lnTo>
                  <a:pt x="45617" y="31111"/>
                </a:lnTo>
                <a:cubicBezTo>
                  <a:pt x="45907" y="31304"/>
                  <a:pt x="46489" y="31884"/>
                  <a:pt x="46489" y="32946"/>
                </a:cubicBezTo>
                <a:cubicBezTo>
                  <a:pt x="46489" y="33526"/>
                  <a:pt x="46489" y="33816"/>
                  <a:pt x="46198" y="34396"/>
                </a:cubicBezTo>
                <a:lnTo>
                  <a:pt x="40193" y="40386"/>
                </a:lnTo>
                <a:lnTo>
                  <a:pt x="40193" y="40386"/>
                </a:lnTo>
                <a:cubicBezTo>
                  <a:pt x="37966" y="42512"/>
                  <a:pt x="36610" y="45217"/>
                  <a:pt x="36610" y="48212"/>
                </a:cubicBezTo>
                <a:cubicBezTo>
                  <a:pt x="36610" y="51014"/>
                  <a:pt x="37772" y="53719"/>
                  <a:pt x="39612" y="55845"/>
                </a:cubicBezTo>
                <a:lnTo>
                  <a:pt x="39903" y="56135"/>
                </a:lnTo>
                <a:cubicBezTo>
                  <a:pt x="46779" y="65410"/>
                  <a:pt x="54915" y="73623"/>
                  <a:pt x="64503" y="80386"/>
                </a:cubicBezTo>
                <a:cubicBezTo>
                  <a:pt x="64503" y="80386"/>
                  <a:pt x="64794" y="80386"/>
                  <a:pt x="64794" y="80676"/>
                </a:cubicBezTo>
                <a:cubicBezTo>
                  <a:pt x="66731" y="82608"/>
                  <a:pt x="69443" y="83671"/>
                  <a:pt x="72445" y="83671"/>
                </a:cubicBezTo>
                <a:cubicBezTo>
                  <a:pt x="75157" y="83671"/>
                  <a:pt x="78159" y="82608"/>
                  <a:pt x="80096" y="80386"/>
                </a:cubicBezTo>
                <a:lnTo>
                  <a:pt x="80387" y="80193"/>
                </a:lnTo>
                <a:lnTo>
                  <a:pt x="86392" y="73913"/>
                </a:lnTo>
                <a:cubicBezTo>
                  <a:pt x="86973" y="73623"/>
                  <a:pt x="87167" y="73623"/>
                  <a:pt x="87748" y="73623"/>
                </a:cubicBezTo>
                <a:cubicBezTo>
                  <a:pt x="88813" y="73623"/>
                  <a:pt x="89394" y="74202"/>
                  <a:pt x="89685" y="74396"/>
                </a:cubicBezTo>
                <a:lnTo>
                  <a:pt x="90169" y="74975"/>
                </a:lnTo>
                <a:lnTo>
                  <a:pt x="113414" y="92946"/>
                </a:lnTo>
                <a:cubicBezTo>
                  <a:pt x="113704" y="92946"/>
                  <a:pt x="113704" y="93236"/>
                  <a:pt x="113995" y="93236"/>
                </a:cubicBezTo>
                <a:cubicBezTo>
                  <a:pt x="114285" y="93526"/>
                  <a:pt x="114576" y="93526"/>
                  <a:pt x="114576" y="93526"/>
                </a:cubicBezTo>
                <a:cubicBezTo>
                  <a:pt x="114769" y="93816"/>
                  <a:pt x="115351" y="94299"/>
                  <a:pt x="115351" y="95458"/>
                </a:cubicBezTo>
                <a:lnTo>
                  <a:pt x="115351" y="95942"/>
                </a:lnTo>
                <a:cubicBezTo>
                  <a:pt x="113995" y="103091"/>
                  <a:pt x="104116" y="114202"/>
                  <a:pt x="91331" y="114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7" name="Google Shape;257;p8"/>
          <p:cNvGrpSpPr/>
          <p:nvPr/>
        </p:nvGrpSpPr>
        <p:grpSpPr>
          <a:xfrm>
            <a:off x="4458355" y="4383257"/>
            <a:ext cx="722004" cy="765000"/>
            <a:chOff x="3086225" y="3464438"/>
            <a:chExt cx="548700" cy="548700"/>
          </a:xfrm>
        </p:grpSpPr>
        <p:sp>
          <p:nvSpPr>
            <p:cNvPr id="258" name="Google Shape;258;p8"/>
            <p:cNvSpPr/>
            <p:nvPr/>
          </p:nvSpPr>
          <p:spPr>
            <a:xfrm>
              <a:off x="3086225" y="3464438"/>
              <a:ext cx="548700" cy="548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3205627" y="3600314"/>
              <a:ext cx="304800" cy="29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662"/>
                  </a:moveTo>
                  <a:cubicBezTo>
                    <a:pt x="120000" y="35084"/>
                    <a:pt x="119807" y="34602"/>
                    <a:pt x="119518" y="34024"/>
                  </a:cubicBezTo>
                  <a:lnTo>
                    <a:pt x="119518" y="34024"/>
                  </a:lnTo>
                  <a:lnTo>
                    <a:pt x="119230" y="33734"/>
                  </a:lnTo>
                  <a:cubicBezTo>
                    <a:pt x="119230" y="33734"/>
                    <a:pt x="119230" y="33445"/>
                    <a:pt x="118941" y="33445"/>
                  </a:cubicBezTo>
                  <a:lnTo>
                    <a:pt x="86607" y="1156"/>
                  </a:lnTo>
                  <a:lnTo>
                    <a:pt x="86607" y="1156"/>
                  </a:lnTo>
                  <a:cubicBezTo>
                    <a:pt x="86126" y="578"/>
                    <a:pt x="85260" y="0"/>
                    <a:pt x="84490" y="0"/>
                  </a:cubicBezTo>
                  <a:lnTo>
                    <a:pt x="35605" y="0"/>
                  </a:lnTo>
                  <a:cubicBezTo>
                    <a:pt x="34739" y="0"/>
                    <a:pt x="33969" y="578"/>
                    <a:pt x="33392" y="1156"/>
                  </a:cubicBezTo>
                  <a:lnTo>
                    <a:pt x="33392" y="1156"/>
                  </a:lnTo>
                  <a:lnTo>
                    <a:pt x="1058" y="33445"/>
                  </a:lnTo>
                  <a:cubicBezTo>
                    <a:pt x="1058" y="33445"/>
                    <a:pt x="769" y="33445"/>
                    <a:pt x="769" y="33734"/>
                  </a:cubicBezTo>
                  <a:lnTo>
                    <a:pt x="577" y="34024"/>
                  </a:lnTo>
                  <a:lnTo>
                    <a:pt x="577" y="34024"/>
                  </a:lnTo>
                  <a:cubicBezTo>
                    <a:pt x="288" y="34602"/>
                    <a:pt x="0" y="35084"/>
                    <a:pt x="0" y="35662"/>
                  </a:cubicBezTo>
                  <a:cubicBezTo>
                    <a:pt x="0" y="36240"/>
                    <a:pt x="288" y="36722"/>
                    <a:pt x="577" y="37301"/>
                  </a:cubicBezTo>
                  <a:lnTo>
                    <a:pt x="577" y="37301"/>
                  </a:lnTo>
                  <a:lnTo>
                    <a:pt x="57546" y="118939"/>
                  </a:lnTo>
                  <a:lnTo>
                    <a:pt x="57546" y="118939"/>
                  </a:lnTo>
                  <a:cubicBezTo>
                    <a:pt x="58123" y="119421"/>
                    <a:pt x="58893" y="120000"/>
                    <a:pt x="59759" y="120000"/>
                  </a:cubicBezTo>
                  <a:cubicBezTo>
                    <a:pt x="60529" y="120000"/>
                    <a:pt x="61395" y="119421"/>
                    <a:pt x="61876" y="118939"/>
                  </a:cubicBezTo>
                  <a:lnTo>
                    <a:pt x="61876" y="118939"/>
                  </a:lnTo>
                  <a:lnTo>
                    <a:pt x="118941" y="37301"/>
                  </a:lnTo>
                  <a:lnTo>
                    <a:pt x="118941" y="37301"/>
                  </a:lnTo>
                  <a:cubicBezTo>
                    <a:pt x="119807" y="36722"/>
                    <a:pt x="120000" y="36240"/>
                    <a:pt x="120000" y="35662"/>
                  </a:cubicBezTo>
                  <a:close/>
                  <a:moveTo>
                    <a:pt x="83624" y="5783"/>
                  </a:moveTo>
                  <a:lnTo>
                    <a:pt x="110761" y="32963"/>
                  </a:lnTo>
                  <a:lnTo>
                    <a:pt x="86319" y="32963"/>
                  </a:lnTo>
                  <a:lnTo>
                    <a:pt x="72750" y="5783"/>
                  </a:lnTo>
                  <a:lnTo>
                    <a:pt x="83624" y="5783"/>
                  </a:lnTo>
                  <a:close/>
                  <a:moveTo>
                    <a:pt x="66784" y="5783"/>
                  </a:moveTo>
                  <a:lnTo>
                    <a:pt x="80352" y="32963"/>
                  </a:lnTo>
                  <a:lnTo>
                    <a:pt x="40224" y="32963"/>
                  </a:lnTo>
                  <a:lnTo>
                    <a:pt x="53793" y="5783"/>
                  </a:lnTo>
                  <a:lnTo>
                    <a:pt x="66784" y="5783"/>
                  </a:lnTo>
                  <a:close/>
                  <a:moveTo>
                    <a:pt x="36952" y="5783"/>
                  </a:moveTo>
                  <a:lnTo>
                    <a:pt x="47826" y="5783"/>
                  </a:lnTo>
                  <a:lnTo>
                    <a:pt x="34258" y="32963"/>
                  </a:lnTo>
                  <a:lnTo>
                    <a:pt x="9815" y="32963"/>
                  </a:lnTo>
                  <a:lnTo>
                    <a:pt x="36952" y="5783"/>
                  </a:lnTo>
                  <a:close/>
                  <a:moveTo>
                    <a:pt x="8372" y="38361"/>
                  </a:moveTo>
                  <a:lnTo>
                    <a:pt x="33680" y="38361"/>
                  </a:lnTo>
                  <a:lnTo>
                    <a:pt x="52638" y="101783"/>
                  </a:lnTo>
                  <a:lnTo>
                    <a:pt x="8372" y="38361"/>
                  </a:lnTo>
                  <a:close/>
                  <a:moveTo>
                    <a:pt x="60240" y="107759"/>
                  </a:moveTo>
                  <a:lnTo>
                    <a:pt x="39358" y="38361"/>
                  </a:lnTo>
                  <a:lnTo>
                    <a:pt x="80930" y="38361"/>
                  </a:lnTo>
                  <a:lnTo>
                    <a:pt x="60240" y="107759"/>
                  </a:lnTo>
                  <a:close/>
                  <a:moveTo>
                    <a:pt x="67650" y="101783"/>
                  </a:moveTo>
                  <a:lnTo>
                    <a:pt x="86607" y="38361"/>
                  </a:lnTo>
                  <a:lnTo>
                    <a:pt x="111916" y="38361"/>
                  </a:lnTo>
                  <a:lnTo>
                    <a:pt x="67650" y="1017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" name="Google Shape;260;p8"/>
          <p:cNvSpPr/>
          <p:nvPr/>
        </p:nvSpPr>
        <p:spPr>
          <a:xfrm>
            <a:off x="6506159" y="3268517"/>
            <a:ext cx="429887" cy="44294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60000"/>
                </a:moveTo>
                <a:cubicBezTo>
                  <a:pt x="120000" y="56682"/>
                  <a:pt x="118067" y="54243"/>
                  <a:pt x="115652" y="52878"/>
                </a:cubicBezTo>
                <a:lnTo>
                  <a:pt x="115652" y="52878"/>
                </a:lnTo>
                <a:lnTo>
                  <a:pt x="106086" y="47902"/>
                </a:lnTo>
                <a:lnTo>
                  <a:pt x="115652" y="42926"/>
                </a:lnTo>
                <a:lnTo>
                  <a:pt x="115652" y="42926"/>
                </a:lnTo>
                <a:cubicBezTo>
                  <a:pt x="118357" y="41560"/>
                  <a:pt x="120000" y="38829"/>
                  <a:pt x="120000" y="35804"/>
                </a:cubicBezTo>
                <a:cubicBezTo>
                  <a:pt x="120000" y="32780"/>
                  <a:pt x="118067" y="29951"/>
                  <a:pt x="115652" y="28585"/>
                </a:cubicBezTo>
                <a:lnTo>
                  <a:pt x="115652" y="28585"/>
                </a:lnTo>
                <a:lnTo>
                  <a:pt x="63864" y="1073"/>
                </a:lnTo>
                <a:lnTo>
                  <a:pt x="63864" y="1073"/>
                </a:lnTo>
                <a:cubicBezTo>
                  <a:pt x="62705" y="487"/>
                  <a:pt x="61352" y="0"/>
                  <a:pt x="60000" y="0"/>
                </a:cubicBezTo>
                <a:cubicBezTo>
                  <a:pt x="58647" y="0"/>
                  <a:pt x="57294" y="292"/>
                  <a:pt x="56231" y="1073"/>
                </a:cubicBezTo>
                <a:lnTo>
                  <a:pt x="56231" y="1073"/>
                </a:lnTo>
                <a:lnTo>
                  <a:pt x="4347" y="28585"/>
                </a:lnTo>
                <a:lnTo>
                  <a:pt x="4347" y="28585"/>
                </a:lnTo>
                <a:cubicBezTo>
                  <a:pt x="1642" y="29951"/>
                  <a:pt x="0" y="32780"/>
                  <a:pt x="0" y="35804"/>
                </a:cubicBezTo>
                <a:cubicBezTo>
                  <a:pt x="0" y="38829"/>
                  <a:pt x="1932" y="41560"/>
                  <a:pt x="4347" y="42926"/>
                </a:cubicBezTo>
                <a:lnTo>
                  <a:pt x="4347" y="42926"/>
                </a:lnTo>
                <a:lnTo>
                  <a:pt x="13913" y="47902"/>
                </a:lnTo>
                <a:lnTo>
                  <a:pt x="4347" y="52878"/>
                </a:lnTo>
                <a:lnTo>
                  <a:pt x="4347" y="52878"/>
                </a:lnTo>
                <a:cubicBezTo>
                  <a:pt x="1642" y="54243"/>
                  <a:pt x="0" y="56975"/>
                  <a:pt x="0" y="60000"/>
                </a:cubicBezTo>
                <a:cubicBezTo>
                  <a:pt x="0" y="63024"/>
                  <a:pt x="1932" y="65756"/>
                  <a:pt x="4347" y="67121"/>
                </a:cubicBezTo>
                <a:lnTo>
                  <a:pt x="4347" y="67121"/>
                </a:lnTo>
                <a:lnTo>
                  <a:pt x="13913" y="72097"/>
                </a:lnTo>
                <a:lnTo>
                  <a:pt x="4347" y="77073"/>
                </a:lnTo>
                <a:lnTo>
                  <a:pt x="4347" y="77073"/>
                </a:lnTo>
                <a:cubicBezTo>
                  <a:pt x="1642" y="78439"/>
                  <a:pt x="0" y="81170"/>
                  <a:pt x="0" y="84195"/>
                </a:cubicBezTo>
                <a:cubicBezTo>
                  <a:pt x="0" y="87219"/>
                  <a:pt x="1932" y="90048"/>
                  <a:pt x="4347" y="91414"/>
                </a:cubicBezTo>
                <a:lnTo>
                  <a:pt x="4347" y="91414"/>
                </a:lnTo>
                <a:lnTo>
                  <a:pt x="56231" y="118926"/>
                </a:lnTo>
                <a:lnTo>
                  <a:pt x="56231" y="118926"/>
                </a:lnTo>
                <a:cubicBezTo>
                  <a:pt x="57294" y="119512"/>
                  <a:pt x="58647" y="120000"/>
                  <a:pt x="60000" y="120000"/>
                </a:cubicBezTo>
                <a:cubicBezTo>
                  <a:pt x="61352" y="120000"/>
                  <a:pt x="62705" y="119707"/>
                  <a:pt x="63864" y="118926"/>
                </a:cubicBezTo>
                <a:lnTo>
                  <a:pt x="63864" y="118926"/>
                </a:lnTo>
                <a:lnTo>
                  <a:pt x="115652" y="91414"/>
                </a:lnTo>
                <a:lnTo>
                  <a:pt x="115652" y="91414"/>
                </a:lnTo>
                <a:cubicBezTo>
                  <a:pt x="118357" y="90048"/>
                  <a:pt x="120000" y="87219"/>
                  <a:pt x="120000" y="84195"/>
                </a:cubicBezTo>
                <a:cubicBezTo>
                  <a:pt x="120000" y="81170"/>
                  <a:pt x="118067" y="78439"/>
                  <a:pt x="115652" y="77073"/>
                </a:cubicBezTo>
                <a:lnTo>
                  <a:pt x="115652" y="77073"/>
                </a:lnTo>
                <a:lnTo>
                  <a:pt x="106086" y="72097"/>
                </a:lnTo>
                <a:lnTo>
                  <a:pt x="115652" y="67121"/>
                </a:lnTo>
                <a:lnTo>
                  <a:pt x="115652" y="67121"/>
                </a:lnTo>
                <a:cubicBezTo>
                  <a:pt x="118067" y="65756"/>
                  <a:pt x="120000" y="63317"/>
                  <a:pt x="120000" y="60000"/>
                </a:cubicBezTo>
                <a:close/>
                <a:moveTo>
                  <a:pt x="6859" y="37658"/>
                </a:moveTo>
                <a:lnTo>
                  <a:pt x="6859" y="37658"/>
                </a:lnTo>
                <a:cubicBezTo>
                  <a:pt x="5990" y="37170"/>
                  <a:pt x="5507" y="36292"/>
                  <a:pt x="5507" y="35219"/>
                </a:cubicBezTo>
                <a:cubicBezTo>
                  <a:pt x="5507" y="34146"/>
                  <a:pt x="5990" y="33268"/>
                  <a:pt x="6859" y="32780"/>
                </a:cubicBezTo>
                <a:lnTo>
                  <a:pt x="6859" y="32780"/>
                </a:lnTo>
                <a:lnTo>
                  <a:pt x="58647" y="5170"/>
                </a:lnTo>
                <a:lnTo>
                  <a:pt x="58647" y="5170"/>
                </a:lnTo>
                <a:cubicBezTo>
                  <a:pt x="58937" y="4975"/>
                  <a:pt x="59420" y="4975"/>
                  <a:pt x="60000" y="4975"/>
                </a:cubicBezTo>
                <a:cubicBezTo>
                  <a:pt x="60579" y="4975"/>
                  <a:pt x="60869" y="5170"/>
                  <a:pt x="61352" y="5170"/>
                </a:cubicBezTo>
                <a:lnTo>
                  <a:pt x="61352" y="5170"/>
                </a:lnTo>
                <a:lnTo>
                  <a:pt x="113140" y="32780"/>
                </a:lnTo>
                <a:lnTo>
                  <a:pt x="113140" y="32780"/>
                </a:lnTo>
                <a:cubicBezTo>
                  <a:pt x="114009" y="33268"/>
                  <a:pt x="114589" y="34146"/>
                  <a:pt x="114589" y="35219"/>
                </a:cubicBezTo>
                <a:cubicBezTo>
                  <a:pt x="114589" y="36292"/>
                  <a:pt x="114009" y="37170"/>
                  <a:pt x="113140" y="37658"/>
                </a:cubicBezTo>
                <a:lnTo>
                  <a:pt x="113140" y="37658"/>
                </a:lnTo>
                <a:lnTo>
                  <a:pt x="61352" y="65268"/>
                </a:lnTo>
                <a:lnTo>
                  <a:pt x="61352" y="65268"/>
                </a:lnTo>
                <a:cubicBezTo>
                  <a:pt x="61062" y="65463"/>
                  <a:pt x="60579" y="65463"/>
                  <a:pt x="60000" y="65463"/>
                </a:cubicBezTo>
                <a:cubicBezTo>
                  <a:pt x="59420" y="65463"/>
                  <a:pt x="59227" y="65268"/>
                  <a:pt x="58647" y="65268"/>
                </a:cubicBezTo>
                <a:lnTo>
                  <a:pt x="58647" y="65268"/>
                </a:lnTo>
                <a:lnTo>
                  <a:pt x="6859" y="37658"/>
                </a:lnTo>
                <a:close/>
                <a:moveTo>
                  <a:pt x="113140" y="82341"/>
                </a:moveTo>
                <a:lnTo>
                  <a:pt x="113140" y="82341"/>
                </a:lnTo>
                <a:cubicBezTo>
                  <a:pt x="114009" y="82829"/>
                  <a:pt x="114589" y="83707"/>
                  <a:pt x="114589" y="84780"/>
                </a:cubicBezTo>
                <a:cubicBezTo>
                  <a:pt x="114589" y="85853"/>
                  <a:pt x="114009" y="86731"/>
                  <a:pt x="113140" y="87219"/>
                </a:cubicBezTo>
                <a:lnTo>
                  <a:pt x="113140" y="87219"/>
                </a:lnTo>
                <a:lnTo>
                  <a:pt x="61352" y="114829"/>
                </a:lnTo>
                <a:lnTo>
                  <a:pt x="61352" y="114829"/>
                </a:lnTo>
                <a:cubicBezTo>
                  <a:pt x="61062" y="115024"/>
                  <a:pt x="60579" y="115024"/>
                  <a:pt x="60000" y="115024"/>
                </a:cubicBezTo>
                <a:cubicBezTo>
                  <a:pt x="59420" y="115024"/>
                  <a:pt x="59227" y="114829"/>
                  <a:pt x="58647" y="114829"/>
                </a:cubicBezTo>
                <a:lnTo>
                  <a:pt x="58647" y="114829"/>
                </a:lnTo>
                <a:lnTo>
                  <a:pt x="6859" y="87219"/>
                </a:lnTo>
                <a:lnTo>
                  <a:pt x="6859" y="87219"/>
                </a:lnTo>
                <a:cubicBezTo>
                  <a:pt x="5990" y="86731"/>
                  <a:pt x="5507" y="85853"/>
                  <a:pt x="5507" y="84780"/>
                </a:cubicBezTo>
                <a:cubicBezTo>
                  <a:pt x="5507" y="83707"/>
                  <a:pt x="5990" y="82829"/>
                  <a:pt x="6859" y="82341"/>
                </a:cubicBezTo>
                <a:lnTo>
                  <a:pt x="6859" y="82341"/>
                </a:lnTo>
                <a:lnTo>
                  <a:pt x="19613" y="75414"/>
                </a:lnTo>
                <a:lnTo>
                  <a:pt x="55942" y="94731"/>
                </a:lnTo>
                <a:lnTo>
                  <a:pt x="55942" y="94731"/>
                </a:lnTo>
                <a:cubicBezTo>
                  <a:pt x="57004" y="95219"/>
                  <a:pt x="58357" y="95804"/>
                  <a:pt x="59710" y="95804"/>
                </a:cubicBezTo>
                <a:cubicBezTo>
                  <a:pt x="61062" y="95804"/>
                  <a:pt x="62512" y="95512"/>
                  <a:pt x="63574" y="94731"/>
                </a:cubicBezTo>
                <a:lnTo>
                  <a:pt x="63574" y="94731"/>
                </a:lnTo>
                <a:lnTo>
                  <a:pt x="99806" y="75414"/>
                </a:lnTo>
                <a:lnTo>
                  <a:pt x="113140" y="82341"/>
                </a:lnTo>
                <a:close/>
                <a:moveTo>
                  <a:pt x="113140" y="62439"/>
                </a:moveTo>
                <a:lnTo>
                  <a:pt x="113140" y="62439"/>
                </a:lnTo>
                <a:lnTo>
                  <a:pt x="61352" y="90048"/>
                </a:lnTo>
                <a:lnTo>
                  <a:pt x="61352" y="90048"/>
                </a:lnTo>
                <a:cubicBezTo>
                  <a:pt x="61062" y="90243"/>
                  <a:pt x="60579" y="90243"/>
                  <a:pt x="60000" y="90243"/>
                </a:cubicBezTo>
                <a:cubicBezTo>
                  <a:pt x="59420" y="90243"/>
                  <a:pt x="59227" y="90048"/>
                  <a:pt x="58647" y="90048"/>
                </a:cubicBezTo>
                <a:lnTo>
                  <a:pt x="58647" y="90048"/>
                </a:lnTo>
                <a:lnTo>
                  <a:pt x="6859" y="62439"/>
                </a:lnTo>
                <a:lnTo>
                  <a:pt x="6859" y="62439"/>
                </a:lnTo>
                <a:cubicBezTo>
                  <a:pt x="5990" y="61951"/>
                  <a:pt x="5507" y="61073"/>
                  <a:pt x="5507" y="60000"/>
                </a:cubicBezTo>
                <a:cubicBezTo>
                  <a:pt x="5507" y="58926"/>
                  <a:pt x="5990" y="58048"/>
                  <a:pt x="6859" y="57560"/>
                </a:cubicBezTo>
                <a:lnTo>
                  <a:pt x="6859" y="57560"/>
                </a:lnTo>
                <a:lnTo>
                  <a:pt x="19613" y="50634"/>
                </a:lnTo>
                <a:lnTo>
                  <a:pt x="55942" y="69951"/>
                </a:lnTo>
                <a:lnTo>
                  <a:pt x="55942" y="69951"/>
                </a:lnTo>
                <a:cubicBezTo>
                  <a:pt x="57004" y="70439"/>
                  <a:pt x="58357" y="71024"/>
                  <a:pt x="59710" y="71024"/>
                </a:cubicBezTo>
                <a:cubicBezTo>
                  <a:pt x="61062" y="71024"/>
                  <a:pt x="62512" y="70731"/>
                  <a:pt x="63574" y="69951"/>
                </a:cubicBezTo>
                <a:lnTo>
                  <a:pt x="63574" y="69951"/>
                </a:lnTo>
                <a:lnTo>
                  <a:pt x="99806" y="50634"/>
                </a:lnTo>
                <a:lnTo>
                  <a:pt x="112657" y="57560"/>
                </a:lnTo>
                <a:lnTo>
                  <a:pt x="112657" y="57560"/>
                </a:lnTo>
                <a:cubicBezTo>
                  <a:pt x="113429" y="58048"/>
                  <a:pt x="114009" y="58926"/>
                  <a:pt x="114009" y="60000"/>
                </a:cubicBezTo>
                <a:cubicBezTo>
                  <a:pt x="114589" y="61073"/>
                  <a:pt x="114009" y="61951"/>
                  <a:pt x="113140" y="624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8"/>
          <p:cNvSpPr txBox="1"/>
          <p:nvPr/>
        </p:nvSpPr>
        <p:spPr>
          <a:xfrm>
            <a:off x="333450" y="5381293"/>
            <a:ext cx="1989514" cy="106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None/>
            </a:pPr>
            <a:r>
              <a:rPr lang="pl-PL" sz="20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Warsztat strategiczny mapowanie wyzwań</a:t>
            </a:r>
            <a:endParaRPr sz="2000" b="1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66" name="Google Shape;266;p8"/>
          <p:cNvSpPr txBox="1"/>
          <p:nvPr/>
        </p:nvSpPr>
        <p:spPr>
          <a:xfrm>
            <a:off x="1763503" y="1761925"/>
            <a:ext cx="2220119" cy="106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None/>
            </a:pPr>
            <a:r>
              <a:rPr lang="pl-PL" sz="20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Diagnoza z szerokim udziałem interesariuszy</a:t>
            </a:r>
            <a:endParaRPr sz="2000" b="1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67" name="Google Shape;267;p8"/>
          <p:cNvSpPr txBox="1"/>
          <p:nvPr/>
        </p:nvSpPr>
        <p:spPr>
          <a:xfrm>
            <a:off x="3661483" y="5381293"/>
            <a:ext cx="2220119" cy="106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None/>
            </a:pPr>
            <a:r>
              <a:rPr lang="pl-PL" sz="20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Zdefiniowanie celów rozwojowych</a:t>
            </a:r>
            <a:endParaRPr sz="2000" b="1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68" name="Google Shape;268;p8"/>
          <p:cNvSpPr txBox="1"/>
          <p:nvPr/>
        </p:nvSpPr>
        <p:spPr>
          <a:xfrm>
            <a:off x="5685502" y="1739591"/>
            <a:ext cx="2220119" cy="106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None/>
            </a:pPr>
            <a:r>
              <a:rPr lang="pl-PL" sz="20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Opracowanie dokumentacji</a:t>
            </a:r>
            <a:endParaRPr sz="2000" b="1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69" name="Google Shape;269;p8"/>
          <p:cNvSpPr txBox="1"/>
          <p:nvPr/>
        </p:nvSpPr>
        <p:spPr>
          <a:xfrm>
            <a:off x="7266969" y="5464909"/>
            <a:ext cx="2220119" cy="106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None/>
            </a:pPr>
            <a:r>
              <a:rPr lang="pl-PL" sz="20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Wdrożenie strategii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None/>
            </a:pPr>
            <a:r>
              <a:rPr lang="pl-PL" sz="2000" b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w życie</a:t>
            </a:r>
            <a:endParaRPr sz="2000" b="1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47" name="Google Shape;93;p1">
            <a:extLst>
              <a:ext uri="{FF2B5EF4-FFF2-40B4-BE49-F238E27FC236}">
                <a16:creationId xmlns:a16="http://schemas.microsoft.com/office/drawing/2014/main" id="{D5BA9E1F-478A-4670-824F-57AA20DCA020}"/>
              </a:ext>
            </a:extLst>
          </p:cNvPr>
          <p:cNvSpPr/>
          <p:nvPr/>
        </p:nvSpPr>
        <p:spPr>
          <a:xfrm>
            <a:off x="0" y="0"/>
            <a:ext cx="446323" cy="6858000"/>
          </a:xfrm>
          <a:prstGeom prst="rect">
            <a:avLst/>
          </a:prstGeom>
          <a:solidFill>
            <a:srgbClr val="0E2D91"/>
          </a:solidFill>
          <a:ln w="12700" cap="flat" cmpd="sng">
            <a:solidFill>
              <a:srgbClr val="353E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70C0"/>
              </a:solidFill>
              <a:highlight>
                <a:srgbClr val="000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94;p1">
            <a:extLst>
              <a:ext uri="{FF2B5EF4-FFF2-40B4-BE49-F238E27FC236}">
                <a16:creationId xmlns:a16="http://schemas.microsoft.com/office/drawing/2014/main" id="{F71829C7-29BD-4A07-9D1B-907BB88BA28E}"/>
              </a:ext>
            </a:extLst>
          </p:cNvPr>
          <p:cNvSpPr/>
          <p:nvPr/>
        </p:nvSpPr>
        <p:spPr>
          <a:xfrm>
            <a:off x="446323" y="0"/>
            <a:ext cx="116200" cy="6858000"/>
          </a:xfrm>
          <a:prstGeom prst="rect">
            <a:avLst/>
          </a:prstGeom>
          <a:solidFill>
            <a:srgbClr val="CBA3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Wieści Nieporęckie – Gmina Nieporęt">
            <a:extLst>
              <a:ext uri="{FF2B5EF4-FFF2-40B4-BE49-F238E27FC236}">
                <a16:creationId xmlns:a16="http://schemas.microsoft.com/office/drawing/2014/main" id="{6D3053DE-E2B5-0BE1-0552-CC1818488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490" y="195563"/>
            <a:ext cx="994692" cy="12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7887572-2271-64BA-2EB4-8F69EBCA34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4" t="11129" r="2836" b="80557"/>
          <a:stretch/>
        </p:blipFill>
        <p:spPr>
          <a:xfrm>
            <a:off x="9617936" y="5781071"/>
            <a:ext cx="2575217" cy="104405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2D4D325-F760-474D-8C7A-F4FF35609B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" r="39444"/>
          <a:stretch/>
        </p:blipFill>
        <p:spPr bwMode="auto">
          <a:xfrm>
            <a:off x="0" y="-2693"/>
            <a:ext cx="6160828" cy="686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6536848" y="1102030"/>
            <a:ext cx="582570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pl-PL" sz="3600" spc="-20"/>
              <a:t>CO JEST WAŻNE?</a:t>
            </a:r>
            <a:endParaRPr sz="3600" spc="-20"/>
          </a:p>
        </p:txBody>
      </p:sp>
      <p:sp>
        <p:nvSpPr>
          <p:cNvPr id="348" name="Google Shape;348;p15"/>
          <p:cNvSpPr/>
          <p:nvPr/>
        </p:nvSpPr>
        <p:spPr>
          <a:xfrm>
            <a:off x="5770517" y="2928071"/>
            <a:ext cx="645600" cy="645600"/>
          </a:xfrm>
          <a:prstGeom prst="ellipse">
            <a:avLst/>
          </a:prstGeom>
          <a:solidFill>
            <a:srgbClr val="0E2D91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5"/>
          <p:cNvSpPr/>
          <p:nvPr/>
        </p:nvSpPr>
        <p:spPr>
          <a:xfrm>
            <a:off x="5770517" y="1921445"/>
            <a:ext cx="645600" cy="645600"/>
          </a:xfrm>
          <a:prstGeom prst="ellipse">
            <a:avLst/>
          </a:prstGeom>
          <a:solidFill>
            <a:srgbClr val="6AA84F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5"/>
          <p:cNvSpPr/>
          <p:nvPr/>
        </p:nvSpPr>
        <p:spPr>
          <a:xfrm>
            <a:off x="5770502" y="4941322"/>
            <a:ext cx="645600" cy="645600"/>
          </a:xfrm>
          <a:prstGeom prst="ellipse">
            <a:avLst/>
          </a:prstGeom>
          <a:solidFill>
            <a:srgbClr val="CBA349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5"/>
          <p:cNvSpPr/>
          <p:nvPr/>
        </p:nvSpPr>
        <p:spPr>
          <a:xfrm>
            <a:off x="5770517" y="3934696"/>
            <a:ext cx="645600" cy="645600"/>
          </a:xfrm>
          <a:prstGeom prst="ellipse">
            <a:avLst/>
          </a:prstGeom>
          <a:solidFill>
            <a:schemeClr val="accent3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5"/>
          <p:cNvSpPr txBox="1"/>
          <p:nvPr/>
        </p:nvSpPr>
        <p:spPr>
          <a:xfrm>
            <a:off x="6456975" y="1919172"/>
            <a:ext cx="5247844" cy="58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Dosis"/>
              <a:buNone/>
            </a:pPr>
            <a:r>
              <a:rPr lang="pl-PL" sz="1800" b="1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FUNKCJONALNE WYKORZYSTANIE WALORÓW OBSZARU -  W TYM  ŚRODOWISKOWYCH</a:t>
            </a:r>
            <a:endParaRPr sz="1800" b="1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53" name="Google Shape;353;p15"/>
          <p:cNvSpPr/>
          <p:nvPr/>
        </p:nvSpPr>
        <p:spPr>
          <a:xfrm>
            <a:off x="5891248" y="2045419"/>
            <a:ext cx="404100" cy="39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43777"/>
                </a:moveTo>
                <a:cubicBezTo>
                  <a:pt x="51014" y="43777"/>
                  <a:pt x="43671" y="51138"/>
                  <a:pt x="43671" y="60145"/>
                </a:cubicBezTo>
                <a:cubicBezTo>
                  <a:pt x="43671" y="69152"/>
                  <a:pt x="51014" y="76513"/>
                  <a:pt x="60000" y="76513"/>
                </a:cubicBezTo>
                <a:cubicBezTo>
                  <a:pt x="68985" y="76513"/>
                  <a:pt x="76328" y="69152"/>
                  <a:pt x="76328" y="60145"/>
                </a:cubicBezTo>
                <a:cubicBezTo>
                  <a:pt x="76328" y="51138"/>
                  <a:pt x="68985" y="43777"/>
                  <a:pt x="60000" y="43777"/>
                </a:cubicBezTo>
                <a:close/>
                <a:moveTo>
                  <a:pt x="60000" y="71089"/>
                </a:moveTo>
                <a:cubicBezTo>
                  <a:pt x="54009" y="71089"/>
                  <a:pt x="49082" y="66150"/>
                  <a:pt x="49082" y="60145"/>
                </a:cubicBezTo>
                <a:cubicBezTo>
                  <a:pt x="49082" y="54140"/>
                  <a:pt x="54009" y="49200"/>
                  <a:pt x="60000" y="49200"/>
                </a:cubicBezTo>
                <a:cubicBezTo>
                  <a:pt x="65990" y="49200"/>
                  <a:pt x="70917" y="54140"/>
                  <a:pt x="70917" y="60145"/>
                </a:cubicBezTo>
                <a:cubicBezTo>
                  <a:pt x="70917" y="66150"/>
                  <a:pt x="65990" y="71089"/>
                  <a:pt x="60000" y="71089"/>
                </a:cubicBezTo>
                <a:close/>
                <a:moveTo>
                  <a:pt x="60000" y="21888"/>
                </a:moveTo>
                <a:cubicBezTo>
                  <a:pt x="39033" y="21888"/>
                  <a:pt x="21835" y="39128"/>
                  <a:pt x="21835" y="60145"/>
                </a:cubicBezTo>
                <a:cubicBezTo>
                  <a:pt x="21835" y="81162"/>
                  <a:pt x="39033" y="98401"/>
                  <a:pt x="60000" y="98401"/>
                </a:cubicBezTo>
                <a:cubicBezTo>
                  <a:pt x="80966" y="98401"/>
                  <a:pt x="98164" y="81162"/>
                  <a:pt x="98164" y="60145"/>
                </a:cubicBezTo>
                <a:cubicBezTo>
                  <a:pt x="98164" y="39128"/>
                  <a:pt x="80966" y="21888"/>
                  <a:pt x="60000" y="21888"/>
                </a:cubicBezTo>
                <a:close/>
                <a:moveTo>
                  <a:pt x="60000" y="92978"/>
                </a:moveTo>
                <a:cubicBezTo>
                  <a:pt x="42028" y="92978"/>
                  <a:pt x="27246" y="78159"/>
                  <a:pt x="27246" y="60145"/>
                </a:cubicBezTo>
                <a:cubicBezTo>
                  <a:pt x="27246" y="42130"/>
                  <a:pt x="42028" y="27312"/>
                  <a:pt x="60000" y="27312"/>
                </a:cubicBezTo>
                <a:cubicBezTo>
                  <a:pt x="77971" y="27312"/>
                  <a:pt x="92753" y="42130"/>
                  <a:pt x="92753" y="60145"/>
                </a:cubicBezTo>
                <a:cubicBezTo>
                  <a:pt x="92753" y="78159"/>
                  <a:pt x="77971" y="92978"/>
                  <a:pt x="60000" y="92978"/>
                </a:cubicBezTo>
                <a:close/>
                <a:moveTo>
                  <a:pt x="101449" y="103341"/>
                </a:moveTo>
                <a:cubicBezTo>
                  <a:pt x="112946" y="92397"/>
                  <a:pt x="120000" y="77094"/>
                  <a:pt x="120000" y="60145"/>
                </a:cubicBezTo>
                <a:cubicBezTo>
                  <a:pt x="120000" y="26828"/>
                  <a:pt x="93236" y="0"/>
                  <a:pt x="60000" y="0"/>
                </a:cubicBezTo>
                <a:cubicBezTo>
                  <a:pt x="26763" y="0"/>
                  <a:pt x="0" y="26828"/>
                  <a:pt x="0" y="60145"/>
                </a:cubicBezTo>
                <a:cubicBezTo>
                  <a:pt x="0" y="77094"/>
                  <a:pt x="7149" y="92397"/>
                  <a:pt x="18550" y="103341"/>
                </a:cubicBezTo>
                <a:lnTo>
                  <a:pt x="11787" y="115351"/>
                </a:lnTo>
                <a:cubicBezTo>
                  <a:pt x="11207" y="115932"/>
                  <a:pt x="10917" y="116416"/>
                  <a:pt x="10917" y="117288"/>
                </a:cubicBezTo>
                <a:cubicBezTo>
                  <a:pt x="10917" y="118934"/>
                  <a:pt x="11980" y="120000"/>
                  <a:pt x="13623" y="120000"/>
                </a:cubicBezTo>
                <a:cubicBezTo>
                  <a:pt x="14492" y="120000"/>
                  <a:pt x="14975" y="119709"/>
                  <a:pt x="15555" y="119225"/>
                </a:cubicBezTo>
                <a:cubicBezTo>
                  <a:pt x="15845" y="118934"/>
                  <a:pt x="16135" y="118353"/>
                  <a:pt x="16135" y="118062"/>
                </a:cubicBezTo>
                <a:lnTo>
                  <a:pt x="22415" y="106924"/>
                </a:lnTo>
                <a:cubicBezTo>
                  <a:pt x="32753" y="115060"/>
                  <a:pt x="45603" y="120000"/>
                  <a:pt x="60000" y="120000"/>
                </a:cubicBezTo>
                <a:cubicBezTo>
                  <a:pt x="74202" y="120000"/>
                  <a:pt x="87246" y="115060"/>
                  <a:pt x="97681" y="106924"/>
                </a:cubicBezTo>
                <a:lnTo>
                  <a:pt x="103864" y="118062"/>
                </a:lnTo>
                <a:cubicBezTo>
                  <a:pt x="104154" y="119225"/>
                  <a:pt x="105314" y="120000"/>
                  <a:pt x="106376" y="120000"/>
                </a:cubicBezTo>
                <a:cubicBezTo>
                  <a:pt x="108019" y="120000"/>
                  <a:pt x="109082" y="118934"/>
                  <a:pt x="109082" y="117288"/>
                </a:cubicBezTo>
                <a:cubicBezTo>
                  <a:pt x="109082" y="116416"/>
                  <a:pt x="108792" y="115932"/>
                  <a:pt x="108309" y="115351"/>
                </a:cubicBezTo>
                <a:lnTo>
                  <a:pt x="101449" y="103341"/>
                </a:lnTo>
                <a:close/>
                <a:moveTo>
                  <a:pt x="60000" y="114769"/>
                </a:moveTo>
                <a:cubicBezTo>
                  <a:pt x="30048" y="114769"/>
                  <a:pt x="5507" y="90169"/>
                  <a:pt x="5507" y="60145"/>
                </a:cubicBezTo>
                <a:cubicBezTo>
                  <a:pt x="5507" y="30121"/>
                  <a:pt x="30048" y="5520"/>
                  <a:pt x="60000" y="5520"/>
                </a:cubicBezTo>
                <a:cubicBezTo>
                  <a:pt x="90048" y="5520"/>
                  <a:pt x="114589" y="30121"/>
                  <a:pt x="114589" y="60145"/>
                </a:cubicBezTo>
                <a:cubicBezTo>
                  <a:pt x="114589" y="90169"/>
                  <a:pt x="90048" y="114769"/>
                  <a:pt x="60000" y="1147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5"/>
          <p:cNvSpPr/>
          <p:nvPr/>
        </p:nvSpPr>
        <p:spPr>
          <a:xfrm>
            <a:off x="5891250" y="3074760"/>
            <a:ext cx="404100" cy="35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8089" y="77378"/>
                </a:moveTo>
                <a:cubicBezTo>
                  <a:pt x="42249" y="82161"/>
                  <a:pt x="48813" y="82161"/>
                  <a:pt x="52973" y="77378"/>
                </a:cubicBezTo>
                <a:lnTo>
                  <a:pt x="80616" y="45597"/>
                </a:lnTo>
                <a:cubicBezTo>
                  <a:pt x="81633" y="44428"/>
                  <a:pt x="81633" y="42621"/>
                  <a:pt x="80616" y="41452"/>
                </a:cubicBezTo>
                <a:cubicBezTo>
                  <a:pt x="79599" y="40177"/>
                  <a:pt x="78027" y="40177"/>
                  <a:pt x="77010" y="41452"/>
                </a:cubicBezTo>
                <a:lnTo>
                  <a:pt x="49275" y="73232"/>
                </a:lnTo>
                <a:cubicBezTo>
                  <a:pt x="47241" y="75571"/>
                  <a:pt x="44098" y="75571"/>
                  <a:pt x="41972" y="73232"/>
                </a:cubicBezTo>
                <a:cubicBezTo>
                  <a:pt x="39938" y="70788"/>
                  <a:pt x="39938" y="67174"/>
                  <a:pt x="41972" y="64836"/>
                </a:cubicBezTo>
                <a:lnTo>
                  <a:pt x="49275" y="56439"/>
                </a:lnTo>
                <a:lnTo>
                  <a:pt x="86070" y="14136"/>
                </a:lnTo>
                <a:lnTo>
                  <a:pt x="82465" y="9884"/>
                </a:lnTo>
                <a:lnTo>
                  <a:pt x="38089" y="60903"/>
                </a:lnTo>
                <a:cubicBezTo>
                  <a:pt x="33929" y="65155"/>
                  <a:pt x="33929" y="72595"/>
                  <a:pt x="38089" y="77378"/>
                </a:cubicBezTo>
                <a:close/>
                <a:moveTo>
                  <a:pt x="15901" y="101718"/>
                </a:moveTo>
                <a:cubicBezTo>
                  <a:pt x="5731" y="90026"/>
                  <a:pt x="5731" y="72063"/>
                  <a:pt x="15901" y="60265"/>
                </a:cubicBezTo>
                <a:lnTo>
                  <a:pt x="15901" y="60265"/>
                </a:lnTo>
                <a:lnTo>
                  <a:pt x="15901" y="60265"/>
                </a:lnTo>
                <a:lnTo>
                  <a:pt x="54545" y="15943"/>
                </a:lnTo>
                <a:cubicBezTo>
                  <a:pt x="55562" y="14667"/>
                  <a:pt x="55562" y="12967"/>
                  <a:pt x="54545" y="11691"/>
                </a:cubicBezTo>
                <a:cubicBezTo>
                  <a:pt x="53528" y="10522"/>
                  <a:pt x="51956" y="10522"/>
                  <a:pt x="50847" y="11691"/>
                </a:cubicBezTo>
                <a:lnTo>
                  <a:pt x="12295" y="56120"/>
                </a:lnTo>
                <a:cubicBezTo>
                  <a:pt x="0" y="70256"/>
                  <a:pt x="0" y="91833"/>
                  <a:pt x="12295" y="105863"/>
                </a:cubicBezTo>
                <a:cubicBezTo>
                  <a:pt x="24499" y="120000"/>
                  <a:pt x="44375" y="120000"/>
                  <a:pt x="56579" y="105863"/>
                </a:cubicBezTo>
                <a:lnTo>
                  <a:pt x="52973" y="101718"/>
                </a:lnTo>
                <a:cubicBezTo>
                  <a:pt x="42526" y="113410"/>
                  <a:pt x="26070" y="113410"/>
                  <a:pt x="15901" y="101718"/>
                </a:cubicBezTo>
                <a:close/>
                <a:moveTo>
                  <a:pt x="111956" y="9353"/>
                </a:moveTo>
                <a:cubicBezTo>
                  <a:pt x="103821" y="0"/>
                  <a:pt x="90508" y="0"/>
                  <a:pt x="82465" y="9353"/>
                </a:cubicBezTo>
                <a:lnTo>
                  <a:pt x="86070" y="13498"/>
                </a:lnTo>
                <a:cubicBezTo>
                  <a:pt x="92080" y="6589"/>
                  <a:pt x="102064" y="6589"/>
                  <a:pt x="108258" y="13498"/>
                </a:cubicBezTo>
                <a:cubicBezTo>
                  <a:pt x="114268" y="20407"/>
                  <a:pt x="114268" y="31780"/>
                  <a:pt x="108258" y="39007"/>
                </a:cubicBezTo>
                <a:lnTo>
                  <a:pt x="52973" y="101399"/>
                </a:lnTo>
                <a:lnTo>
                  <a:pt x="56579" y="105651"/>
                </a:lnTo>
                <a:lnTo>
                  <a:pt x="111956" y="43259"/>
                </a:lnTo>
                <a:cubicBezTo>
                  <a:pt x="120000" y="33906"/>
                  <a:pt x="120000" y="18919"/>
                  <a:pt x="111956" y="9353"/>
                </a:cubicBezTo>
                <a:close/>
                <a:moveTo>
                  <a:pt x="56579" y="56120"/>
                </a:moveTo>
                <a:lnTo>
                  <a:pt x="56579" y="56120"/>
                </a:lnTo>
                <a:lnTo>
                  <a:pt x="56579" y="56120"/>
                </a:lnTo>
                <a:lnTo>
                  <a:pt x="56579" y="56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5"/>
          <p:cNvSpPr/>
          <p:nvPr/>
        </p:nvSpPr>
        <p:spPr>
          <a:xfrm>
            <a:off x="5891276" y="4093686"/>
            <a:ext cx="404100" cy="32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6688" y="66614"/>
                </a:moveTo>
                <a:cubicBezTo>
                  <a:pt x="17695" y="66614"/>
                  <a:pt x="10346" y="75708"/>
                  <a:pt x="10346" y="86692"/>
                </a:cubicBezTo>
                <a:cubicBezTo>
                  <a:pt x="10346" y="88700"/>
                  <a:pt x="11410" y="90000"/>
                  <a:pt x="13053" y="90000"/>
                </a:cubicBezTo>
                <a:cubicBezTo>
                  <a:pt x="14697" y="90000"/>
                  <a:pt x="15761" y="88700"/>
                  <a:pt x="15761" y="86692"/>
                </a:cubicBezTo>
                <a:cubicBezTo>
                  <a:pt x="15761" y="79370"/>
                  <a:pt x="20692" y="73346"/>
                  <a:pt x="26688" y="73346"/>
                </a:cubicBezTo>
                <a:cubicBezTo>
                  <a:pt x="28331" y="73346"/>
                  <a:pt x="29395" y="72047"/>
                  <a:pt x="29395" y="70039"/>
                </a:cubicBezTo>
                <a:cubicBezTo>
                  <a:pt x="29395" y="68031"/>
                  <a:pt x="28331" y="66614"/>
                  <a:pt x="26688" y="66614"/>
                </a:cubicBezTo>
                <a:close/>
                <a:moveTo>
                  <a:pt x="92151" y="66614"/>
                </a:moveTo>
                <a:cubicBezTo>
                  <a:pt x="83158" y="66614"/>
                  <a:pt x="75809" y="75708"/>
                  <a:pt x="75809" y="86692"/>
                </a:cubicBezTo>
                <a:cubicBezTo>
                  <a:pt x="75809" y="88700"/>
                  <a:pt x="76873" y="90000"/>
                  <a:pt x="78517" y="90000"/>
                </a:cubicBezTo>
                <a:cubicBezTo>
                  <a:pt x="80161" y="90000"/>
                  <a:pt x="81321" y="88700"/>
                  <a:pt x="81321" y="86692"/>
                </a:cubicBezTo>
                <a:cubicBezTo>
                  <a:pt x="81321" y="79370"/>
                  <a:pt x="86156" y="73346"/>
                  <a:pt x="92151" y="73346"/>
                </a:cubicBezTo>
                <a:cubicBezTo>
                  <a:pt x="93795" y="73346"/>
                  <a:pt x="94955" y="72047"/>
                  <a:pt x="94955" y="70039"/>
                </a:cubicBezTo>
                <a:cubicBezTo>
                  <a:pt x="94955" y="68031"/>
                  <a:pt x="93795" y="66614"/>
                  <a:pt x="92151" y="66614"/>
                </a:cubicBezTo>
                <a:close/>
                <a:moveTo>
                  <a:pt x="116712" y="72047"/>
                </a:moveTo>
                <a:lnTo>
                  <a:pt x="96792" y="13346"/>
                </a:lnTo>
                <a:lnTo>
                  <a:pt x="96792" y="13346"/>
                </a:lnTo>
                <a:cubicBezTo>
                  <a:pt x="94665" y="5669"/>
                  <a:pt x="88670" y="0"/>
                  <a:pt x="81514" y="0"/>
                </a:cubicBezTo>
                <a:cubicBezTo>
                  <a:pt x="72522" y="0"/>
                  <a:pt x="65173" y="8976"/>
                  <a:pt x="65173" y="19960"/>
                </a:cubicBezTo>
                <a:lnTo>
                  <a:pt x="54246" y="19960"/>
                </a:lnTo>
                <a:cubicBezTo>
                  <a:pt x="54246" y="8976"/>
                  <a:pt x="46897" y="0"/>
                  <a:pt x="37904" y="0"/>
                </a:cubicBezTo>
                <a:cubicBezTo>
                  <a:pt x="30749" y="0"/>
                  <a:pt x="24754" y="5669"/>
                  <a:pt x="22626" y="13346"/>
                </a:cubicBezTo>
                <a:lnTo>
                  <a:pt x="22626" y="13346"/>
                </a:lnTo>
                <a:lnTo>
                  <a:pt x="2707" y="72047"/>
                </a:lnTo>
                <a:cubicBezTo>
                  <a:pt x="1063" y="76299"/>
                  <a:pt x="0" y="81377"/>
                  <a:pt x="0" y="86692"/>
                </a:cubicBezTo>
                <a:cubicBezTo>
                  <a:pt x="0" y="105000"/>
                  <a:pt x="12280" y="120000"/>
                  <a:pt x="27268" y="120000"/>
                </a:cubicBezTo>
                <a:cubicBezTo>
                  <a:pt x="40322" y="120000"/>
                  <a:pt x="51539" y="108661"/>
                  <a:pt x="53956" y="93307"/>
                </a:cubicBezTo>
                <a:lnTo>
                  <a:pt x="66043" y="93307"/>
                </a:lnTo>
                <a:cubicBezTo>
                  <a:pt x="68460" y="108661"/>
                  <a:pt x="79677" y="120000"/>
                  <a:pt x="92731" y="120000"/>
                </a:cubicBezTo>
                <a:cubicBezTo>
                  <a:pt x="107719" y="120000"/>
                  <a:pt x="120000" y="105000"/>
                  <a:pt x="120000" y="86692"/>
                </a:cubicBezTo>
                <a:cubicBezTo>
                  <a:pt x="119516" y="81377"/>
                  <a:pt x="118356" y="76653"/>
                  <a:pt x="116712" y="72047"/>
                </a:cubicBezTo>
                <a:close/>
                <a:moveTo>
                  <a:pt x="26688" y="113385"/>
                </a:moveTo>
                <a:cubicBezTo>
                  <a:pt x="14697" y="113385"/>
                  <a:pt x="4834" y="101338"/>
                  <a:pt x="4834" y="86692"/>
                </a:cubicBezTo>
                <a:cubicBezTo>
                  <a:pt x="4834" y="72047"/>
                  <a:pt x="14697" y="60000"/>
                  <a:pt x="26688" y="60000"/>
                </a:cubicBezTo>
                <a:cubicBezTo>
                  <a:pt x="38678" y="60000"/>
                  <a:pt x="48541" y="72047"/>
                  <a:pt x="48541" y="86692"/>
                </a:cubicBezTo>
                <a:cubicBezTo>
                  <a:pt x="48541" y="101338"/>
                  <a:pt x="38678" y="113385"/>
                  <a:pt x="26688" y="113385"/>
                </a:cubicBezTo>
                <a:close/>
                <a:moveTo>
                  <a:pt x="48541" y="66614"/>
                </a:moveTo>
                <a:cubicBezTo>
                  <a:pt x="43609" y="58700"/>
                  <a:pt x="35680" y="53385"/>
                  <a:pt x="26688" y="53385"/>
                </a:cubicBezTo>
                <a:cubicBezTo>
                  <a:pt x="21756" y="53385"/>
                  <a:pt x="16921" y="55039"/>
                  <a:pt x="13053" y="57992"/>
                </a:cubicBezTo>
                <a:lnTo>
                  <a:pt x="27751" y="14645"/>
                </a:lnTo>
                <a:lnTo>
                  <a:pt x="27751" y="14645"/>
                </a:lnTo>
                <a:cubicBezTo>
                  <a:pt x="29395" y="10039"/>
                  <a:pt x="33263" y="6968"/>
                  <a:pt x="37614" y="6968"/>
                </a:cubicBezTo>
                <a:cubicBezTo>
                  <a:pt x="43319" y="6968"/>
                  <a:pt x="47961" y="12283"/>
                  <a:pt x="48541" y="19015"/>
                </a:cubicBezTo>
                <a:lnTo>
                  <a:pt x="48541" y="19015"/>
                </a:lnTo>
                <a:lnTo>
                  <a:pt x="48541" y="66614"/>
                </a:lnTo>
                <a:close/>
                <a:moveTo>
                  <a:pt x="64883" y="86692"/>
                </a:moveTo>
                <a:lnTo>
                  <a:pt x="53956" y="86692"/>
                </a:lnTo>
                <a:lnTo>
                  <a:pt x="53956" y="79960"/>
                </a:lnTo>
                <a:lnTo>
                  <a:pt x="64883" y="79960"/>
                </a:lnTo>
                <a:lnTo>
                  <a:pt x="64883" y="86692"/>
                </a:lnTo>
                <a:close/>
                <a:moveTo>
                  <a:pt x="64883" y="73346"/>
                </a:moveTo>
                <a:lnTo>
                  <a:pt x="53956" y="73346"/>
                </a:lnTo>
                <a:lnTo>
                  <a:pt x="53956" y="26692"/>
                </a:lnTo>
                <a:lnTo>
                  <a:pt x="64883" y="26692"/>
                </a:lnTo>
                <a:lnTo>
                  <a:pt x="64883" y="73346"/>
                </a:lnTo>
                <a:close/>
                <a:moveTo>
                  <a:pt x="70394" y="19015"/>
                </a:moveTo>
                <a:lnTo>
                  <a:pt x="70394" y="19015"/>
                </a:lnTo>
                <a:cubicBezTo>
                  <a:pt x="70878" y="12283"/>
                  <a:pt x="75519" y="6614"/>
                  <a:pt x="81321" y="6614"/>
                </a:cubicBezTo>
                <a:cubicBezTo>
                  <a:pt x="85672" y="6614"/>
                  <a:pt x="89443" y="10039"/>
                  <a:pt x="91087" y="14291"/>
                </a:cubicBezTo>
                <a:lnTo>
                  <a:pt x="91087" y="14291"/>
                </a:lnTo>
                <a:lnTo>
                  <a:pt x="105882" y="57637"/>
                </a:lnTo>
                <a:cubicBezTo>
                  <a:pt x="101724" y="54685"/>
                  <a:pt x="97082" y="53031"/>
                  <a:pt x="92151" y="53031"/>
                </a:cubicBezTo>
                <a:cubicBezTo>
                  <a:pt x="83158" y="53031"/>
                  <a:pt x="75229" y="58346"/>
                  <a:pt x="70394" y="66377"/>
                </a:cubicBezTo>
                <a:lnTo>
                  <a:pt x="70394" y="19015"/>
                </a:lnTo>
                <a:close/>
                <a:moveTo>
                  <a:pt x="92151" y="113385"/>
                </a:moveTo>
                <a:cubicBezTo>
                  <a:pt x="80161" y="113385"/>
                  <a:pt x="70394" y="101338"/>
                  <a:pt x="70394" y="86692"/>
                </a:cubicBezTo>
                <a:cubicBezTo>
                  <a:pt x="70394" y="72047"/>
                  <a:pt x="80161" y="60000"/>
                  <a:pt x="92151" y="60000"/>
                </a:cubicBezTo>
                <a:cubicBezTo>
                  <a:pt x="104238" y="60000"/>
                  <a:pt x="114004" y="72047"/>
                  <a:pt x="114004" y="86692"/>
                </a:cubicBezTo>
                <a:cubicBezTo>
                  <a:pt x="114004" y="101338"/>
                  <a:pt x="104238" y="113385"/>
                  <a:pt x="92151" y="1133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5"/>
          <p:cNvSpPr/>
          <p:nvPr/>
        </p:nvSpPr>
        <p:spPr>
          <a:xfrm>
            <a:off x="5891248" y="5067327"/>
            <a:ext cx="404100" cy="39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54589"/>
                </a:moveTo>
                <a:cubicBezTo>
                  <a:pt x="57004" y="54589"/>
                  <a:pt x="54589" y="57004"/>
                  <a:pt x="54589" y="60000"/>
                </a:cubicBezTo>
                <a:cubicBezTo>
                  <a:pt x="54589" y="62995"/>
                  <a:pt x="57004" y="65410"/>
                  <a:pt x="60000" y="65410"/>
                </a:cubicBezTo>
                <a:cubicBezTo>
                  <a:pt x="62995" y="65410"/>
                  <a:pt x="65507" y="62995"/>
                  <a:pt x="65507" y="60000"/>
                </a:cubicBezTo>
                <a:cubicBezTo>
                  <a:pt x="65507" y="57004"/>
                  <a:pt x="62995" y="54589"/>
                  <a:pt x="60000" y="54589"/>
                </a:cubicBezTo>
                <a:close/>
                <a:moveTo>
                  <a:pt x="120000" y="60000"/>
                </a:moveTo>
                <a:cubicBezTo>
                  <a:pt x="120000" y="53429"/>
                  <a:pt x="112077" y="47729"/>
                  <a:pt x="99516" y="43671"/>
                </a:cubicBezTo>
                <a:cubicBezTo>
                  <a:pt x="105507" y="31884"/>
                  <a:pt x="107149" y="22125"/>
                  <a:pt x="102512" y="17487"/>
                </a:cubicBezTo>
                <a:cubicBezTo>
                  <a:pt x="97874" y="12850"/>
                  <a:pt x="88115" y="14202"/>
                  <a:pt x="76328" y="20483"/>
                </a:cubicBezTo>
                <a:cubicBezTo>
                  <a:pt x="72270" y="7922"/>
                  <a:pt x="66570" y="0"/>
                  <a:pt x="60000" y="0"/>
                </a:cubicBezTo>
                <a:cubicBezTo>
                  <a:pt x="53429" y="0"/>
                  <a:pt x="47729" y="7922"/>
                  <a:pt x="43671" y="20483"/>
                </a:cubicBezTo>
                <a:cubicBezTo>
                  <a:pt x="31884" y="14492"/>
                  <a:pt x="22125" y="12850"/>
                  <a:pt x="17487" y="17487"/>
                </a:cubicBezTo>
                <a:cubicBezTo>
                  <a:pt x="12850" y="22125"/>
                  <a:pt x="14202" y="31884"/>
                  <a:pt x="20483" y="43671"/>
                </a:cubicBezTo>
                <a:cubicBezTo>
                  <a:pt x="7922" y="47729"/>
                  <a:pt x="0" y="53429"/>
                  <a:pt x="0" y="60000"/>
                </a:cubicBezTo>
                <a:cubicBezTo>
                  <a:pt x="0" y="66570"/>
                  <a:pt x="7922" y="72270"/>
                  <a:pt x="20483" y="76328"/>
                </a:cubicBezTo>
                <a:cubicBezTo>
                  <a:pt x="14492" y="88115"/>
                  <a:pt x="12850" y="97874"/>
                  <a:pt x="17487" y="102512"/>
                </a:cubicBezTo>
                <a:cubicBezTo>
                  <a:pt x="22125" y="107149"/>
                  <a:pt x="31884" y="105797"/>
                  <a:pt x="43671" y="99516"/>
                </a:cubicBezTo>
                <a:cubicBezTo>
                  <a:pt x="47729" y="112077"/>
                  <a:pt x="53429" y="120000"/>
                  <a:pt x="60000" y="120000"/>
                </a:cubicBezTo>
                <a:cubicBezTo>
                  <a:pt x="66570" y="120000"/>
                  <a:pt x="72270" y="112077"/>
                  <a:pt x="76328" y="99516"/>
                </a:cubicBezTo>
                <a:cubicBezTo>
                  <a:pt x="88115" y="105507"/>
                  <a:pt x="97874" y="107149"/>
                  <a:pt x="102512" y="102512"/>
                </a:cubicBezTo>
                <a:cubicBezTo>
                  <a:pt x="107149" y="97874"/>
                  <a:pt x="105797" y="88115"/>
                  <a:pt x="99516" y="76328"/>
                </a:cubicBezTo>
                <a:cubicBezTo>
                  <a:pt x="112077" y="72270"/>
                  <a:pt x="120000" y="66570"/>
                  <a:pt x="120000" y="60000"/>
                </a:cubicBezTo>
                <a:close/>
                <a:moveTo>
                  <a:pt x="5507" y="60000"/>
                </a:moveTo>
                <a:cubicBezTo>
                  <a:pt x="5507" y="55362"/>
                  <a:pt x="12270" y="51014"/>
                  <a:pt x="22898" y="48019"/>
                </a:cubicBezTo>
                <a:cubicBezTo>
                  <a:pt x="25120" y="51787"/>
                  <a:pt x="27826" y="55942"/>
                  <a:pt x="31111" y="60000"/>
                </a:cubicBezTo>
                <a:cubicBezTo>
                  <a:pt x="28115" y="64057"/>
                  <a:pt x="25120" y="68212"/>
                  <a:pt x="22898" y="71980"/>
                </a:cubicBezTo>
                <a:cubicBezTo>
                  <a:pt x="12270" y="68985"/>
                  <a:pt x="5507" y="64637"/>
                  <a:pt x="5507" y="60000"/>
                </a:cubicBezTo>
                <a:close/>
                <a:moveTo>
                  <a:pt x="38454" y="51014"/>
                </a:moveTo>
                <a:cubicBezTo>
                  <a:pt x="37101" y="52657"/>
                  <a:pt x="35748" y="54299"/>
                  <a:pt x="34396" y="55652"/>
                </a:cubicBezTo>
                <a:cubicBezTo>
                  <a:pt x="31884" y="52657"/>
                  <a:pt x="29758" y="49661"/>
                  <a:pt x="28115" y="46666"/>
                </a:cubicBezTo>
                <a:cubicBezTo>
                  <a:pt x="31400" y="45797"/>
                  <a:pt x="35169" y="45314"/>
                  <a:pt x="39033" y="44734"/>
                </a:cubicBezTo>
                <a:cubicBezTo>
                  <a:pt x="38743" y="46956"/>
                  <a:pt x="38454" y="49082"/>
                  <a:pt x="38454" y="51014"/>
                </a:cubicBezTo>
                <a:close/>
                <a:moveTo>
                  <a:pt x="39033" y="74975"/>
                </a:moveTo>
                <a:cubicBezTo>
                  <a:pt x="35169" y="74492"/>
                  <a:pt x="31400" y="73913"/>
                  <a:pt x="28115" y="73043"/>
                </a:cubicBezTo>
                <a:cubicBezTo>
                  <a:pt x="30048" y="70048"/>
                  <a:pt x="32173" y="67053"/>
                  <a:pt x="34396" y="64057"/>
                </a:cubicBezTo>
                <a:cubicBezTo>
                  <a:pt x="35748" y="65700"/>
                  <a:pt x="37101" y="67053"/>
                  <a:pt x="38454" y="68695"/>
                </a:cubicBezTo>
                <a:cubicBezTo>
                  <a:pt x="38454" y="70917"/>
                  <a:pt x="38743" y="73043"/>
                  <a:pt x="39033" y="74975"/>
                </a:cubicBezTo>
                <a:close/>
                <a:moveTo>
                  <a:pt x="21545" y="98454"/>
                </a:moveTo>
                <a:cubicBezTo>
                  <a:pt x="18260" y="95169"/>
                  <a:pt x="19903" y="87246"/>
                  <a:pt x="25410" y="77681"/>
                </a:cubicBezTo>
                <a:cubicBezTo>
                  <a:pt x="29758" y="78840"/>
                  <a:pt x="34396" y="79903"/>
                  <a:pt x="39516" y="80483"/>
                </a:cubicBezTo>
                <a:cubicBezTo>
                  <a:pt x="40096" y="85603"/>
                  <a:pt x="41159" y="90241"/>
                  <a:pt x="42318" y="94589"/>
                </a:cubicBezTo>
                <a:cubicBezTo>
                  <a:pt x="32463" y="100096"/>
                  <a:pt x="24830" y="102028"/>
                  <a:pt x="21545" y="98454"/>
                </a:cubicBezTo>
                <a:close/>
                <a:moveTo>
                  <a:pt x="39516" y="39516"/>
                </a:moveTo>
                <a:cubicBezTo>
                  <a:pt x="34396" y="40096"/>
                  <a:pt x="29758" y="41159"/>
                  <a:pt x="25410" y="42318"/>
                </a:cubicBezTo>
                <a:cubicBezTo>
                  <a:pt x="19903" y="32463"/>
                  <a:pt x="18260" y="24830"/>
                  <a:pt x="21545" y="21545"/>
                </a:cubicBezTo>
                <a:cubicBezTo>
                  <a:pt x="24830" y="18260"/>
                  <a:pt x="32753" y="19903"/>
                  <a:pt x="42318" y="25410"/>
                </a:cubicBezTo>
                <a:cubicBezTo>
                  <a:pt x="41159" y="29758"/>
                  <a:pt x="40096" y="34396"/>
                  <a:pt x="39516" y="39516"/>
                </a:cubicBezTo>
                <a:close/>
                <a:moveTo>
                  <a:pt x="74975" y="39033"/>
                </a:moveTo>
                <a:cubicBezTo>
                  <a:pt x="73140" y="38743"/>
                  <a:pt x="70917" y="38743"/>
                  <a:pt x="68695" y="38454"/>
                </a:cubicBezTo>
                <a:cubicBezTo>
                  <a:pt x="67053" y="37101"/>
                  <a:pt x="65700" y="35748"/>
                  <a:pt x="64057" y="34396"/>
                </a:cubicBezTo>
                <a:cubicBezTo>
                  <a:pt x="67053" y="31884"/>
                  <a:pt x="70144" y="29758"/>
                  <a:pt x="73140" y="28115"/>
                </a:cubicBezTo>
                <a:cubicBezTo>
                  <a:pt x="73913" y="31400"/>
                  <a:pt x="74782" y="34879"/>
                  <a:pt x="74975" y="39033"/>
                </a:cubicBezTo>
                <a:close/>
                <a:moveTo>
                  <a:pt x="60000" y="5507"/>
                </a:moveTo>
                <a:cubicBezTo>
                  <a:pt x="64637" y="5507"/>
                  <a:pt x="68985" y="12270"/>
                  <a:pt x="71980" y="22898"/>
                </a:cubicBezTo>
                <a:cubicBezTo>
                  <a:pt x="68212" y="25120"/>
                  <a:pt x="64057" y="27826"/>
                  <a:pt x="60000" y="31111"/>
                </a:cubicBezTo>
                <a:cubicBezTo>
                  <a:pt x="55942" y="27826"/>
                  <a:pt x="51787" y="25120"/>
                  <a:pt x="48019" y="22898"/>
                </a:cubicBezTo>
                <a:cubicBezTo>
                  <a:pt x="51014" y="12270"/>
                  <a:pt x="55362" y="5507"/>
                  <a:pt x="60000" y="5507"/>
                </a:cubicBezTo>
                <a:close/>
                <a:moveTo>
                  <a:pt x="46666" y="28115"/>
                </a:moveTo>
                <a:cubicBezTo>
                  <a:pt x="49661" y="30048"/>
                  <a:pt x="52657" y="32173"/>
                  <a:pt x="55652" y="34396"/>
                </a:cubicBezTo>
                <a:cubicBezTo>
                  <a:pt x="54009" y="35748"/>
                  <a:pt x="52367" y="37101"/>
                  <a:pt x="51014" y="38454"/>
                </a:cubicBezTo>
                <a:cubicBezTo>
                  <a:pt x="48792" y="38454"/>
                  <a:pt x="46956" y="38743"/>
                  <a:pt x="44734" y="39033"/>
                </a:cubicBezTo>
                <a:cubicBezTo>
                  <a:pt x="45314" y="34879"/>
                  <a:pt x="46086" y="31400"/>
                  <a:pt x="46666" y="28115"/>
                </a:cubicBezTo>
                <a:close/>
                <a:moveTo>
                  <a:pt x="45024" y="80966"/>
                </a:moveTo>
                <a:cubicBezTo>
                  <a:pt x="46956" y="81256"/>
                  <a:pt x="49082" y="81256"/>
                  <a:pt x="51304" y="81545"/>
                </a:cubicBezTo>
                <a:cubicBezTo>
                  <a:pt x="52946" y="82898"/>
                  <a:pt x="54299" y="84251"/>
                  <a:pt x="55942" y="85603"/>
                </a:cubicBezTo>
                <a:cubicBezTo>
                  <a:pt x="52946" y="88115"/>
                  <a:pt x="49951" y="90241"/>
                  <a:pt x="46956" y="91884"/>
                </a:cubicBezTo>
                <a:cubicBezTo>
                  <a:pt x="46086" y="88599"/>
                  <a:pt x="45314" y="85120"/>
                  <a:pt x="45024" y="80966"/>
                </a:cubicBezTo>
                <a:close/>
                <a:moveTo>
                  <a:pt x="60000" y="114492"/>
                </a:moveTo>
                <a:cubicBezTo>
                  <a:pt x="55362" y="114492"/>
                  <a:pt x="51014" y="107729"/>
                  <a:pt x="48019" y="97101"/>
                </a:cubicBezTo>
                <a:cubicBezTo>
                  <a:pt x="51787" y="94879"/>
                  <a:pt x="55942" y="92173"/>
                  <a:pt x="60000" y="88888"/>
                </a:cubicBezTo>
                <a:cubicBezTo>
                  <a:pt x="64057" y="92173"/>
                  <a:pt x="68212" y="94879"/>
                  <a:pt x="71980" y="97101"/>
                </a:cubicBezTo>
                <a:cubicBezTo>
                  <a:pt x="68985" y="107729"/>
                  <a:pt x="64637" y="114492"/>
                  <a:pt x="60000" y="114492"/>
                </a:cubicBezTo>
                <a:close/>
                <a:moveTo>
                  <a:pt x="73333" y="91884"/>
                </a:moveTo>
                <a:cubicBezTo>
                  <a:pt x="70338" y="89951"/>
                  <a:pt x="67342" y="87826"/>
                  <a:pt x="64347" y="85603"/>
                </a:cubicBezTo>
                <a:cubicBezTo>
                  <a:pt x="65990" y="84251"/>
                  <a:pt x="67632" y="82898"/>
                  <a:pt x="68985" y="81545"/>
                </a:cubicBezTo>
                <a:cubicBezTo>
                  <a:pt x="71207" y="81545"/>
                  <a:pt x="73140" y="81256"/>
                  <a:pt x="75265" y="80966"/>
                </a:cubicBezTo>
                <a:cubicBezTo>
                  <a:pt x="74782" y="85120"/>
                  <a:pt x="73913" y="88599"/>
                  <a:pt x="73333" y="91884"/>
                </a:cubicBezTo>
                <a:close/>
                <a:moveTo>
                  <a:pt x="76135" y="66859"/>
                </a:moveTo>
                <a:cubicBezTo>
                  <a:pt x="74782" y="68405"/>
                  <a:pt x="73140" y="70048"/>
                  <a:pt x="71497" y="71690"/>
                </a:cubicBezTo>
                <a:cubicBezTo>
                  <a:pt x="69855" y="73333"/>
                  <a:pt x="68212" y="74975"/>
                  <a:pt x="66570" y="76328"/>
                </a:cubicBezTo>
                <a:cubicBezTo>
                  <a:pt x="64347" y="76328"/>
                  <a:pt x="62222" y="76618"/>
                  <a:pt x="59710" y="76618"/>
                </a:cubicBezTo>
                <a:cubicBezTo>
                  <a:pt x="57584" y="76618"/>
                  <a:pt x="55072" y="76618"/>
                  <a:pt x="52946" y="76328"/>
                </a:cubicBezTo>
                <a:cubicBezTo>
                  <a:pt x="51304" y="74975"/>
                  <a:pt x="49661" y="73333"/>
                  <a:pt x="48019" y="71690"/>
                </a:cubicBezTo>
                <a:cubicBezTo>
                  <a:pt x="46376" y="70048"/>
                  <a:pt x="44734" y="68405"/>
                  <a:pt x="43381" y="66859"/>
                </a:cubicBezTo>
                <a:cubicBezTo>
                  <a:pt x="43381" y="64637"/>
                  <a:pt x="43091" y="62415"/>
                  <a:pt x="43091" y="60000"/>
                </a:cubicBezTo>
                <a:cubicBezTo>
                  <a:pt x="43091" y="57584"/>
                  <a:pt x="43091" y="55362"/>
                  <a:pt x="43381" y="53140"/>
                </a:cubicBezTo>
                <a:cubicBezTo>
                  <a:pt x="44734" y="51594"/>
                  <a:pt x="46376" y="49951"/>
                  <a:pt x="48019" y="48309"/>
                </a:cubicBezTo>
                <a:cubicBezTo>
                  <a:pt x="49661" y="46666"/>
                  <a:pt x="51304" y="45024"/>
                  <a:pt x="52946" y="43671"/>
                </a:cubicBezTo>
                <a:cubicBezTo>
                  <a:pt x="55072" y="43671"/>
                  <a:pt x="57294" y="43381"/>
                  <a:pt x="59710" y="43381"/>
                </a:cubicBezTo>
                <a:cubicBezTo>
                  <a:pt x="61932" y="43381"/>
                  <a:pt x="64347" y="43381"/>
                  <a:pt x="66570" y="43671"/>
                </a:cubicBezTo>
                <a:cubicBezTo>
                  <a:pt x="68212" y="45024"/>
                  <a:pt x="69855" y="46666"/>
                  <a:pt x="71497" y="48309"/>
                </a:cubicBezTo>
                <a:cubicBezTo>
                  <a:pt x="73140" y="49951"/>
                  <a:pt x="74782" y="51594"/>
                  <a:pt x="76135" y="53140"/>
                </a:cubicBezTo>
                <a:cubicBezTo>
                  <a:pt x="76135" y="55362"/>
                  <a:pt x="76328" y="57584"/>
                  <a:pt x="76328" y="60000"/>
                </a:cubicBezTo>
                <a:cubicBezTo>
                  <a:pt x="76328" y="62415"/>
                  <a:pt x="76328" y="64637"/>
                  <a:pt x="76135" y="66859"/>
                </a:cubicBezTo>
                <a:close/>
                <a:moveTo>
                  <a:pt x="98454" y="21545"/>
                </a:moveTo>
                <a:cubicBezTo>
                  <a:pt x="101739" y="24830"/>
                  <a:pt x="100096" y="32753"/>
                  <a:pt x="94685" y="42318"/>
                </a:cubicBezTo>
                <a:cubicBezTo>
                  <a:pt x="90241" y="41159"/>
                  <a:pt x="85603" y="40096"/>
                  <a:pt x="80483" y="39516"/>
                </a:cubicBezTo>
                <a:cubicBezTo>
                  <a:pt x="79903" y="34396"/>
                  <a:pt x="78840" y="29758"/>
                  <a:pt x="77777" y="25410"/>
                </a:cubicBezTo>
                <a:cubicBezTo>
                  <a:pt x="87536" y="19903"/>
                  <a:pt x="95169" y="17971"/>
                  <a:pt x="98454" y="21545"/>
                </a:cubicBezTo>
                <a:close/>
                <a:moveTo>
                  <a:pt x="85603" y="55652"/>
                </a:moveTo>
                <a:cubicBezTo>
                  <a:pt x="84251" y="54009"/>
                  <a:pt x="82898" y="52657"/>
                  <a:pt x="81545" y="51014"/>
                </a:cubicBezTo>
                <a:cubicBezTo>
                  <a:pt x="81545" y="48792"/>
                  <a:pt x="81256" y="46956"/>
                  <a:pt x="80966" y="44734"/>
                </a:cubicBezTo>
                <a:cubicBezTo>
                  <a:pt x="84830" y="45314"/>
                  <a:pt x="88599" y="45797"/>
                  <a:pt x="91884" y="46666"/>
                </a:cubicBezTo>
                <a:cubicBezTo>
                  <a:pt x="90048" y="49661"/>
                  <a:pt x="88115" y="52657"/>
                  <a:pt x="85603" y="55652"/>
                </a:cubicBezTo>
                <a:close/>
                <a:moveTo>
                  <a:pt x="85603" y="64347"/>
                </a:moveTo>
                <a:cubicBezTo>
                  <a:pt x="88115" y="67342"/>
                  <a:pt x="90241" y="70338"/>
                  <a:pt x="91884" y="73333"/>
                </a:cubicBezTo>
                <a:cubicBezTo>
                  <a:pt x="88599" y="74202"/>
                  <a:pt x="84830" y="74685"/>
                  <a:pt x="80966" y="75265"/>
                </a:cubicBezTo>
                <a:cubicBezTo>
                  <a:pt x="81256" y="73333"/>
                  <a:pt x="81256" y="71207"/>
                  <a:pt x="81545" y="68985"/>
                </a:cubicBezTo>
                <a:cubicBezTo>
                  <a:pt x="82898" y="67342"/>
                  <a:pt x="84251" y="65700"/>
                  <a:pt x="85603" y="64347"/>
                </a:cubicBezTo>
                <a:close/>
                <a:moveTo>
                  <a:pt x="98454" y="98454"/>
                </a:moveTo>
                <a:cubicBezTo>
                  <a:pt x="95169" y="101739"/>
                  <a:pt x="87246" y="100096"/>
                  <a:pt x="77777" y="94589"/>
                </a:cubicBezTo>
                <a:cubicBezTo>
                  <a:pt x="78840" y="90241"/>
                  <a:pt x="79903" y="85603"/>
                  <a:pt x="80483" y="80483"/>
                </a:cubicBezTo>
                <a:cubicBezTo>
                  <a:pt x="85603" y="79903"/>
                  <a:pt x="90241" y="78840"/>
                  <a:pt x="94685" y="77681"/>
                </a:cubicBezTo>
                <a:cubicBezTo>
                  <a:pt x="100096" y="87536"/>
                  <a:pt x="102028" y="95169"/>
                  <a:pt x="98454" y="98454"/>
                </a:cubicBezTo>
                <a:close/>
                <a:moveTo>
                  <a:pt x="97101" y="71980"/>
                </a:moveTo>
                <a:cubicBezTo>
                  <a:pt x="94879" y="68212"/>
                  <a:pt x="92173" y="64057"/>
                  <a:pt x="88888" y="60000"/>
                </a:cubicBezTo>
                <a:cubicBezTo>
                  <a:pt x="91884" y="55942"/>
                  <a:pt x="94879" y="51787"/>
                  <a:pt x="97101" y="48019"/>
                </a:cubicBezTo>
                <a:cubicBezTo>
                  <a:pt x="107729" y="51014"/>
                  <a:pt x="114589" y="55362"/>
                  <a:pt x="114589" y="60000"/>
                </a:cubicBezTo>
                <a:cubicBezTo>
                  <a:pt x="114589" y="64637"/>
                  <a:pt x="107729" y="68985"/>
                  <a:pt x="97101" y="719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15"/>
          <p:cNvSpPr txBox="1"/>
          <p:nvPr/>
        </p:nvSpPr>
        <p:spPr>
          <a:xfrm>
            <a:off x="6536848" y="4972539"/>
            <a:ext cx="5247844" cy="58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Dosis"/>
              <a:buNone/>
            </a:pPr>
            <a:r>
              <a:rPr lang="pl-PL" sz="1800" b="1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BUDOWANIE UNIKALNEJ I PRZYJAZNEJ PRZESTRZENI DO ŻYCIA</a:t>
            </a:r>
            <a:endParaRPr sz="1800" b="1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62" name="Google Shape;362;p15"/>
          <p:cNvSpPr txBox="1"/>
          <p:nvPr/>
        </p:nvSpPr>
        <p:spPr>
          <a:xfrm>
            <a:off x="6497833" y="2959277"/>
            <a:ext cx="5247844" cy="58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Dosis"/>
              <a:buNone/>
            </a:pPr>
            <a:r>
              <a:rPr lang="pl-PL" sz="1800" b="1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ORGANIZACYJNE PRZYGOTOWANIE GMINY NA NOWE WYZWANIA</a:t>
            </a:r>
            <a:endParaRPr sz="1800" b="1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63" name="Google Shape;363;p15"/>
          <p:cNvSpPr txBox="1"/>
          <p:nvPr/>
        </p:nvSpPr>
        <p:spPr>
          <a:xfrm>
            <a:off x="6538691" y="3999382"/>
            <a:ext cx="5247844" cy="58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Dosis"/>
              <a:buNone/>
            </a:pPr>
            <a:r>
              <a:rPr lang="pl-PL" sz="1800" b="1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rPr>
              <a:t>WYZNACZENIE SOLIDNYCH DŁUGOTERMINOWYCH WEKTORÓW WZROSTU</a:t>
            </a:r>
            <a:endParaRPr sz="1800" b="1">
              <a:solidFill>
                <a:srgbClr val="66666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0" name="Google Shape;93;p1">
            <a:extLst>
              <a:ext uri="{FF2B5EF4-FFF2-40B4-BE49-F238E27FC236}">
                <a16:creationId xmlns:a16="http://schemas.microsoft.com/office/drawing/2014/main" id="{6AAF7967-06A3-467A-9868-A16843AA6CDC}"/>
              </a:ext>
            </a:extLst>
          </p:cNvPr>
          <p:cNvSpPr/>
          <p:nvPr/>
        </p:nvSpPr>
        <p:spPr>
          <a:xfrm>
            <a:off x="0" y="0"/>
            <a:ext cx="446323" cy="6858000"/>
          </a:xfrm>
          <a:prstGeom prst="rect">
            <a:avLst/>
          </a:prstGeom>
          <a:solidFill>
            <a:srgbClr val="0E2D91"/>
          </a:solidFill>
          <a:ln w="12700" cap="flat" cmpd="sng">
            <a:solidFill>
              <a:srgbClr val="353E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70C0"/>
              </a:solidFill>
              <a:highlight>
                <a:srgbClr val="000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94;p1">
            <a:extLst>
              <a:ext uri="{FF2B5EF4-FFF2-40B4-BE49-F238E27FC236}">
                <a16:creationId xmlns:a16="http://schemas.microsoft.com/office/drawing/2014/main" id="{B20B1C49-C6E0-48C7-9D40-4AF59537D001}"/>
              </a:ext>
            </a:extLst>
          </p:cNvPr>
          <p:cNvSpPr/>
          <p:nvPr/>
        </p:nvSpPr>
        <p:spPr>
          <a:xfrm>
            <a:off x="446323" y="0"/>
            <a:ext cx="116200" cy="6858000"/>
          </a:xfrm>
          <a:prstGeom prst="rect">
            <a:avLst/>
          </a:prstGeom>
          <a:solidFill>
            <a:srgbClr val="CBA3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Wieści Nieporęckie – Gmina Nieporęt">
            <a:extLst>
              <a:ext uri="{FF2B5EF4-FFF2-40B4-BE49-F238E27FC236}">
                <a16:creationId xmlns:a16="http://schemas.microsoft.com/office/drawing/2014/main" id="{3371ABCF-94C5-1D5E-4D9D-24FC16AEC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490" y="195563"/>
            <a:ext cx="994692" cy="12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9D092AF-7EB2-743B-0D90-34B87FEF42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4" t="11129" r="2836" b="80557"/>
          <a:stretch/>
        </p:blipFill>
        <p:spPr>
          <a:xfrm>
            <a:off x="9617936" y="5781071"/>
            <a:ext cx="2575217" cy="10440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9"/>
          <p:cNvSpPr txBox="1"/>
          <p:nvPr/>
        </p:nvSpPr>
        <p:spPr>
          <a:xfrm>
            <a:off x="1324677" y="2173950"/>
            <a:ext cx="9933131" cy="25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 PRZYGOTOWANO STRATEGIĘ</a:t>
            </a:r>
            <a:endParaRPr/>
          </a:p>
        </p:txBody>
      </p:sp>
      <p:sp>
        <p:nvSpPr>
          <p:cNvPr id="275" name="Google Shape;275;p9"/>
          <p:cNvSpPr/>
          <p:nvPr/>
        </p:nvSpPr>
        <p:spPr>
          <a:xfrm>
            <a:off x="5525005" y="2173951"/>
            <a:ext cx="1153800" cy="115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3864" y="63864"/>
                </a:moveTo>
                <a:cubicBezTo>
                  <a:pt x="65990" y="61642"/>
                  <a:pt x="65990" y="58357"/>
                  <a:pt x="63864" y="56231"/>
                </a:cubicBezTo>
                <a:cubicBezTo>
                  <a:pt x="61642" y="54009"/>
                  <a:pt x="58357" y="54009"/>
                  <a:pt x="56231" y="56231"/>
                </a:cubicBezTo>
                <a:cubicBezTo>
                  <a:pt x="54009" y="58357"/>
                  <a:pt x="54009" y="61642"/>
                  <a:pt x="56231" y="63864"/>
                </a:cubicBezTo>
                <a:cubicBezTo>
                  <a:pt x="58357" y="65990"/>
                  <a:pt x="61642" y="65990"/>
                  <a:pt x="63864" y="63864"/>
                </a:cubicBezTo>
                <a:close/>
                <a:moveTo>
                  <a:pt x="25410" y="94685"/>
                </a:moveTo>
                <a:lnTo>
                  <a:pt x="71690" y="71497"/>
                </a:lnTo>
                <a:lnTo>
                  <a:pt x="94879" y="25120"/>
                </a:lnTo>
                <a:lnTo>
                  <a:pt x="48599" y="48309"/>
                </a:lnTo>
                <a:lnTo>
                  <a:pt x="25410" y="94685"/>
                </a:lnTo>
                <a:close/>
                <a:moveTo>
                  <a:pt x="83188" y="36811"/>
                </a:moveTo>
                <a:lnTo>
                  <a:pt x="67632" y="67632"/>
                </a:lnTo>
                <a:lnTo>
                  <a:pt x="36811" y="83188"/>
                </a:lnTo>
                <a:lnTo>
                  <a:pt x="52367" y="52367"/>
                </a:lnTo>
                <a:lnTo>
                  <a:pt x="83188" y="36811"/>
                </a:lnTo>
                <a:close/>
                <a:moveTo>
                  <a:pt x="60000" y="0"/>
                </a:moveTo>
                <a:cubicBezTo>
                  <a:pt x="26763" y="0"/>
                  <a:pt x="0" y="26763"/>
                  <a:pt x="0" y="60000"/>
                </a:cubicBezTo>
                <a:cubicBezTo>
                  <a:pt x="0" y="93333"/>
                  <a:pt x="26763" y="120000"/>
                  <a:pt x="60000" y="120000"/>
                </a:cubicBezTo>
                <a:cubicBezTo>
                  <a:pt x="93236" y="120000"/>
                  <a:pt x="120000" y="93333"/>
                  <a:pt x="120000" y="60000"/>
                </a:cubicBezTo>
                <a:cubicBezTo>
                  <a:pt x="120000" y="26763"/>
                  <a:pt x="93236" y="0"/>
                  <a:pt x="60000" y="0"/>
                </a:cubicBezTo>
                <a:close/>
                <a:moveTo>
                  <a:pt x="62705" y="114299"/>
                </a:moveTo>
                <a:lnTo>
                  <a:pt x="62705" y="106376"/>
                </a:lnTo>
                <a:cubicBezTo>
                  <a:pt x="62705" y="104734"/>
                  <a:pt x="61642" y="103671"/>
                  <a:pt x="60000" y="103671"/>
                </a:cubicBezTo>
                <a:cubicBezTo>
                  <a:pt x="58357" y="103671"/>
                  <a:pt x="57294" y="104734"/>
                  <a:pt x="57294" y="106376"/>
                </a:cubicBezTo>
                <a:lnTo>
                  <a:pt x="57294" y="114299"/>
                </a:lnTo>
                <a:cubicBezTo>
                  <a:pt x="29468" y="112946"/>
                  <a:pt x="7149" y="90531"/>
                  <a:pt x="5507" y="62801"/>
                </a:cubicBezTo>
                <a:lnTo>
                  <a:pt x="13623" y="62801"/>
                </a:lnTo>
                <a:cubicBezTo>
                  <a:pt x="15265" y="62801"/>
                  <a:pt x="16425" y="61642"/>
                  <a:pt x="16425" y="60000"/>
                </a:cubicBezTo>
                <a:cubicBezTo>
                  <a:pt x="16425" y="58357"/>
                  <a:pt x="15265" y="57294"/>
                  <a:pt x="13623" y="57294"/>
                </a:cubicBezTo>
                <a:lnTo>
                  <a:pt x="5507" y="57294"/>
                </a:lnTo>
                <a:cubicBezTo>
                  <a:pt x="6859" y="29468"/>
                  <a:pt x="29178" y="7149"/>
                  <a:pt x="57294" y="5797"/>
                </a:cubicBezTo>
                <a:lnTo>
                  <a:pt x="57294" y="13719"/>
                </a:lnTo>
                <a:cubicBezTo>
                  <a:pt x="57294" y="15265"/>
                  <a:pt x="58357" y="16425"/>
                  <a:pt x="60000" y="16425"/>
                </a:cubicBezTo>
                <a:cubicBezTo>
                  <a:pt x="61642" y="16425"/>
                  <a:pt x="62705" y="15265"/>
                  <a:pt x="62705" y="13719"/>
                </a:cubicBezTo>
                <a:lnTo>
                  <a:pt x="62705" y="5797"/>
                </a:lnTo>
                <a:cubicBezTo>
                  <a:pt x="90531" y="7149"/>
                  <a:pt x="112946" y="29468"/>
                  <a:pt x="114589" y="57294"/>
                </a:cubicBezTo>
                <a:lnTo>
                  <a:pt x="106376" y="57294"/>
                </a:lnTo>
                <a:cubicBezTo>
                  <a:pt x="104734" y="57294"/>
                  <a:pt x="103671" y="58357"/>
                  <a:pt x="103671" y="60000"/>
                </a:cubicBezTo>
                <a:cubicBezTo>
                  <a:pt x="103671" y="61642"/>
                  <a:pt x="104734" y="62801"/>
                  <a:pt x="106376" y="62801"/>
                </a:cubicBezTo>
                <a:lnTo>
                  <a:pt x="114589" y="62801"/>
                </a:lnTo>
                <a:cubicBezTo>
                  <a:pt x="112946" y="90531"/>
                  <a:pt x="90531" y="112946"/>
                  <a:pt x="62705" y="114299"/>
                </a:cubicBezTo>
                <a:close/>
              </a:path>
            </a:pathLst>
          </a:custGeom>
          <a:solidFill>
            <a:srgbClr val="CBA349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3;p1">
            <a:extLst>
              <a:ext uri="{FF2B5EF4-FFF2-40B4-BE49-F238E27FC236}">
                <a16:creationId xmlns:a16="http://schemas.microsoft.com/office/drawing/2014/main" id="{40E33AE4-8098-4FC8-B215-30C963F0176C}"/>
              </a:ext>
            </a:extLst>
          </p:cNvPr>
          <p:cNvSpPr/>
          <p:nvPr/>
        </p:nvSpPr>
        <p:spPr>
          <a:xfrm>
            <a:off x="0" y="0"/>
            <a:ext cx="446323" cy="6858000"/>
          </a:xfrm>
          <a:prstGeom prst="rect">
            <a:avLst/>
          </a:prstGeom>
          <a:solidFill>
            <a:srgbClr val="0E2D91"/>
          </a:solidFill>
          <a:ln w="12700" cap="flat" cmpd="sng">
            <a:solidFill>
              <a:srgbClr val="353E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70C0"/>
              </a:solidFill>
              <a:highlight>
                <a:srgbClr val="000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4;p1">
            <a:extLst>
              <a:ext uri="{FF2B5EF4-FFF2-40B4-BE49-F238E27FC236}">
                <a16:creationId xmlns:a16="http://schemas.microsoft.com/office/drawing/2014/main" id="{2FDA13D9-1633-44A7-B2D4-3A0755924173}"/>
              </a:ext>
            </a:extLst>
          </p:cNvPr>
          <p:cNvSpPr/>
          <p:nvPr/>
        </p:nvSpPr>
        <p:spPr>
          <a:xfrm>
            <a:off x="446323" y="0"/>
            <a:ext cx="116200" cy="6858000"/>
          </a:xfrm>
          <a:prstGeom prst="rect">
            <a:avLst/>
          </a:prstGeom>
          <a:solidFill>
            <a:srgbClr val="CBA3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Wieści Nieporęckie – Gmina Nieporęt">
            <a:extLst>
              <a:ext uri="{FF2B5EF4-FFF2-40B4-BE49-F238E27FC236}">
                <a16:creationId xmlns:a16="http://schemas.microsoft.com/office/drawing/2014/main" id="{F0A92613-E58B-3128-EE22-6E0E576A0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490" y="195563"/>
            <a:ext cx="994692" cy="12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42C0CA7-462B-C02B-8276-D703E8B376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4" t="11129" r="2836" b="80557"/>
          <a:stretch/>
        </p:blipFill>
        <p:spPr>
          <a:xfrm>
            <a:off x="9617936" y="5781071"/>
            <a:ext cx="2575217" cy="10440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"/>
          <p:cNvSpPr txBox="1"/>
          <p:nvPr/>
        </p:nvSpPr>
        <p:spPr>
          <a:xfrm>
            <a:off x="614872" y="765442"/>
            <a:ext cx="10980357" cy="205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potrzeby realizacji procesu strategicznego przeprowadzono ewaluację Strategii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Rozwoju Gminy Nieporęt na lata 2015-2025.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pl-PL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endParaRPr lang="pl-PL" sz="2000">
              <a:solidFill>
                <a:schemeClr val="dk1"/>
              </a:solidFill>
              <a:latin typeface="Calibri"/>
              <a:cs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/>
          </a:p>
        </p:txBody>
      </p:sp>
      <p:sp>
        <p:nvSpPr>
          <p:cNvPr id="289" name="Google Shape;289;p10"/>
          <p:cNvSpPr txBox="1"/>
          <p:nvPr/>
        </p:nvSpPr>
        <p:spPr>
          <a:xfrm>
            <a:off x="614872" y="164561"/>
            <a:ext cx="8520600" cy="81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pl-PL" sz="28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WNIOSKI I REKOMENDACJE</a:t>
            </a:r>
            <a:endParaRPr/>
          </a:p>
        </p:txBody>
      </p:sp>
      <p:sp>
        <p:nvSpPr>
          <p:cNvPr id="9" name="Google Shape;93;p1">
            <a:extLst>
              <a:ext uri="{FF2B5EF4-FFF2-40B4-BE49-F238E27FC236}">
                <a16:creationId xmlns:a16="http://schemas.microsoft.com/office/drawing/2014/main" id="{556ACAE0-C293-4DFD-8229-F6D278AF76D2}"/>
              </a:ext>
            </a:extLst>
          </p:cNvPr>
          <p:cNvSpPr/>
          <p:nvPr/>
        </p:nvSpPr>
        <p:spPr>
          <a:xfrm>
            <a:off x="0" y="0"/>
            <a:ext cx="446323" cy="6858000"/>
          </a:xfrm>
          <a:prstGeom prst="rect">
            <a:avLst/>
          </a:prstGeom>
          <a:solidFill>
            <a:srgbClr val="0E2D91"/>
          </a:solidFill>
          <a:ln w="12700" cap="flat" cmpd="sng">
            <a:solidFill>
              <a:srgbClr val="353E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70C0"/>
              </a:solidFill>
              <a:highlight>
                <a:srgbClr val="000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4;p1">
            <a:extLst>
              <a:ext uri="{FF2B5EF4-FFF2-40B4-BE49-F238E27FC236}">
                <a16:creationId xmlns:a16="http://schemas.microsoft.com/office/drawing/2014/main" id="{01F218A0-2E84-4589-B31A-87B304D062B8}"/>
              </a:ext>
            </a:extLst>
          </p:cNvPr>
          <p:cNvSpPr/>
          <p:nvPr/>
        </p:nvSpPr>
        <p:spPr>
          <a:xfrm>
            <a:off x="446323" y="0"/>
            <a:ext cx="116200" cy="6858000"/>
          </a:xfrm>
          <a:prstGeom prst="rect">
            <a:avLst/>
          </a:prstGeom>
          <a:solidFill>
            <a:srgbClr val="CBA3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4" descr="Wieści Nieporęckie – Gmina Nieporęt">
            <a:extLst>
              <a:ext uri="{FF2B5EF4-FFF2-40B4-BE49-F238E27FC236}">
                <a16:creationId xmlns:a16="http://schemas.microsoft.com/office/drawing/2014/main" id="{E3916A7E-0D81-462B-8315-30B03CE03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516" y="506379"/>
            <a:ext cx="994692" cy="12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1E7A950-C19B-BB89-0293-35739ED587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6468216"/>
              </p:ext>
            </p:extLst>
          </p:nvPr>
        </p:nvGraphicFramePr>
        <p:xfrm>
          <a:off x="1718384" y="2015067"/>
          <a:ext cx="8520600" cy="467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6D66C763-DA5D-C306-6F4C-31F8EFFCAF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4" t="11129" r="2836" b="80557"/>
          <a:stretch/>
        </p:blipFill>
        <p:spPr>
          <a:xfrm>
            <a:off x="9766326" y="5808921"/>
            <a:ext cx="2575217" cy="10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44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"/>
          <p:cNvSpPr txBox="1"/>
          <p:nvPr/>
        </p:nvSpPr>
        <p:spPr>
          <a:xfrm>
            <a:off x="614872" y="2152343"/>
            <a:ext cx="10980357" cy="356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 strategiczny obejmował wiele działań związanych z działaniami partycypacyjnymi: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Warsztat strategiczny dla przedstawicieli gminy, który odbył się w dniu 02.03.2022 r.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Badanie strategicznych wyzwań gminy przeprowadzone  wśród interesariuszy Gminy Nieporęt w trakcie warsztatu  w </a:t>
            </a:r>
            <a:r>
              <a:rPr lang="pl-PL" sz="20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dn</a:t>
            </a: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02.03.2022 r.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Warsztat strategiczny dla interesariuszy gminy przeprowadzony w dniu 06.04.2022 r.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Warsztat strategiczny z mieszkańcami i interesariuszami gminy przeprowadzony w dniu 20.06.2022 r.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Konsultacje społeczne projektu Strategii Rozwoju Gminy Nieporęt na lata 2022-2030. Okres zbierania uwag do Projektu strategii wynosił 40 dni (od 21 września do 31 października 2022 r.).  Uwagi do projektu można było zgłaszać w formie pisemnej, elektronicznej i osobiście w siedzibie Urzędu Gminy Nieporęt. 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	Konsultacje społeczne strategicznej oceny oddziaływania na środowisko projektu Strategii Rozwoju Gminy Nieporęt na lata 2022-2030. Okres zbierania uwag do Projektu strategii wynosił 23 dni (od 17 kwietnia do 10 maja 2023 r.). 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pl-PL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0"/>
          <p:cNvSpPr txBox="1"/>
          <p:nvPr/>
        </p:nvSpPr>
        <p:spPr>
          <a:xfrm>
            <a:off x="614872" y="164561"/>
            <a:ext cx="8520600" cy="81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pl-PL" sz="28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ELEMENTY PARTYCYPACYJNE STRATEGII</a:t>
            </a:r>
            <a:endParaRPr/>
          </a:p>
        </p:txBody>
      </p:sp>
      <p:sp>
        <p:nvSpPr>
          <p:cNvPr id="9" name="Google Shape;93;p1">
            <a:extLst>
              <a:ext uri="{FF2B5EF4-FFF2-40B4-BE49-F238E27FC236}">
                <a16:creationId xmlns:a16="http://schemas.microsoft.com/office/drawing/2014/main" id="{556ACAE0-C293-4DFD-8229-F6D278AF76D2}"/>
              </a:ext>
            </a:extLst>
          </p:cNvPr>
          <p:cNvSpPr/>
          <p:nvPr/>
        </p:nvSpPr>
        <p:spPr>
          <a:xfrm>
            <a:off x="0" y="0"/>
            <a:ext cx="446323" cy="6858000"/>
          </a:xfrm>
          <a:prstGeom prst="rect">
            <a:avLst/>
          </a:prstGeom>
          <a:solidFill>
            <a:srgbClr val="0E2D91"/>
          </a:solidFill>
          <a:ln w="12700" cap="flat" cmpd="sng">
            <a:solidFill>
              <a:srgbClr val="353E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70C0"/>
              </a:solidFill>
              <a:highlight>
                <a:srgbClr val="000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4;p1">
            <a:extLst>
              <a:ext uri="{FF2B5EF4-FFF2-40B4-BE49-F238E27FC236}">
                <a16:creationId xmlns:a16="http://schemas.microsoft.com/office/drawing/2014/main" id="{01F218A0-2E84-4589-B31A-87B304D062B8}"/>
              </a:ext>
            </a:extLst>
          </p:cNvPr>
          <p:cNvSpPr/>
          <p:nvPr/>
        </p:nvSpPr>
        <p:spPr>
          <a:xfrm>
            <a:off x="446323" y="0"/>
            <a:ext cx="116200" cy="6858000"/>
          </a:xfrm>
          <a:prstGeom prst="rect">
            <a:avLst/>
          </a:prstGeom>
          <a:solidFill>
            <a:srgbClr val="CBA3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Wieści Nieporęckie – Gmina Nieporęt">
            <a:extLst>
              <a:ext uri="{FF2B5EF4-FFF2-40B4-BE49-F238E27FC236}">
                <a16:creationId xmlns:a16="http://schemas.microsoft.com/office/drawing/2014/main" id="{66D30697-67D0-18C1-C5FB-F29CAC43E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490" y="195563"/>
            <a:ext cx="994692" cy="12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B76FB37-D1F3-81AC-7F99-47E9DD2637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4" t="11129" r="2836" b="80557"/>
          <a:stretch/>
        </p:blipFill>
        <p:spPr>
          <a:xfrm>
            <a:off x="9617936" y="5781071"/>
            <a:ext cx="2575217" cy="10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76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"/>
          <p:cNvSpPr txBox="1"/>
          <p:nvPr/>
        </p:nvSpPr>
        <p:spPr>
          <a:xfrm>
            <a:off x="765320" y="1321861"/>
            <a:ext cx="10980357" cy="356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 konsultacyjny obejmował opiniowanie dokumentu przez jednostki zewnętrzne.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pl-PL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Tx/>
              <a:buChar char="-"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Pozytywna opinia projektu Strategii Zarządu Województwa Mazowieckiego z dnia 29.03.2023 r.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Tx/>
              <a:buChar char="-"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Pozytywna opinia projektu Strategii Wojewódzkiej Stacji Sanitarno-Epidemiologicznej w Warszawie z dnia 08.03.2023 r.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Tx/>
              <a:buChar char="-"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Pozytywna opinia projektu Strategii Regionalnego Dyrektora Ochrony Środowiska w Warszawie z dnia 05.04.2023 r.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pl-PL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0"/>
          <p:cNvSpPr txBox="1"/>
          <p:nvPr/>
        </p:nvSpPr>
        <p:spPr>
          <a:xfrm>
            <a:off x="614872" y="164561"/>
            <a:ext cx="8520600" cy="81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pl-PL" sz="28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OPINIE JEDNOSTEK ZEWNĘTRZNYCH</a:t>
            </a:r>
            <a:endParaRPr/>
          </a:p>
        </p:txBody>
      </p:sp>
      <p:sp>
        <p:nvSpPr>
          <p:cNvPr id="9" name="Google Shape;93;p1">
            <a:extLst>
              <a:ext uri="{FF2B5EF4-FFF2-40B4-BE49-F238E27FC236}">
                <a16:creationId xmlns:a16="http://schemas.microsoft.com/office/drawing/2014/main" id="{556ACAE0-C293-4DFD-8229-F6D278AF76D2}"/>
              </a:ext>
            </a:extLst>
          </p:cNvPr>
          <p:cNvSpPr/>
          <p:nvPr/>
        </p:nvSpPr>
        <p:spPr>
          <a:xfrm>
            <a:off x="0" y="0"/>
            <a:ext cx="446323" cy="6858000"/>
          </a:xfrm>
          <a:prstGeom prst="rect">
            <a:avLst/>
          </a:prstGeom>
          <a:solidFill>
            <a:srgbClr val="0E2D91"/>
          </a:solidFill>
          <a:ln w="12700" cap="flat" cmpd="sng">
            <a:solidFill>
              <a:srgbClr val="353E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70C0"/>
              </a:solidFill>
              <a:highlight>
                <a:srgbClr val="000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4;p1">
            <a:extLst>
              <a:ext uri="{FF2B5EF4-FFF2-40B4-BE49-F238E27FC236}">
                <a16:creationId xmlns:a16="http://schemas.microsoft.com/office/drawing/2014/main" id="{01F218A0-2E84-4589-B31A-87B304D062B8}"/>
              </a:ext>
            </a:extLst>
          </p:cNvPr>
          <p:cNvSpPr/>
          <p:nvPr/>
        </p:nvSpPr>
        <p:spPr>
          <a:xfrm>
            <a:off x="446323" y="0"/>
            <a:ext cx="116200" cy="6858000"/>
          </a:xfrm>
          <a:prstGeom prst="rect">
            <a:avLst/>
          </a:prstGeom>
          <a:solidFill>
            <a:srgbClr val="CBA3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Wieści Nieporęckie – Gmina Nieporęt">
            <a:extLst>
              <a:ext uri="{FF2B5EF4-FFF2-40B4-BE49-F238E27FC236}">
                <a16:creationId xmlns:a16="http://schemas.microsoft.com/office/drawing/2014/main" id="{77292D7A-5E46-9F36-E03D-C52E5740C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490" y="195563"/>
            <a:ext cx="994692" cy="12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BBBC84-92A7-BC8D-E55B-F7945B6A6C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4" t="11129" r="2836" b="80557"/>
          <a:stretch/>
        </p:blipFill>
        <p:spPr>
          <a:xfrm>
            <a:off x="9617936" y="5781071"/>
            <a:ext cx="2575217" cy="10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58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082800" y="41656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4400" kern="1200">
                <a:solidFill>
                  <a:prstClr val="black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NOWE ELEMENTY STRATEGICZNE</a:t>
            </a:r>
            <a:endParaRPr kumimoji="0" lang="pl-PL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3D1A412D-3A71-0745-B6D5-BD5BC0238ED9}"/>
              </a:ext>
            </a:extLst>
          </p:cNvPr>
          <p:cNvSpPr txBox="1">
            <a:spLocks/>
          </p:cNvSpPr>
          <p:nvPr/>
        </p:nvSpPr>
        <p:spPr>
          <a:xfrm>
            <a:off x="2080227" y="432898"/>
            <a:ext cx="9144000" cy="6705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Google Shape;93;p1">
            <a:extLst>
              <a:ext uri="{FF2B5EF4-FFF2-40B4-BE49-F238E27FC236}">
                <a16:creationId xmlns:a16="http://schemas.microsoft.com/office/drawing/2014/main" id="{D5A8C175-4710-402C-A6A0-7DE34D998A33}"/>
              </a:ext>
            </a:extLst>
          </p:cNvPr>
          <p:cNvSpPr/>
          <p:nvPr/>
        </p:nvSpPr>
        <p:spPr>
          <a:xfrm>
            <a:off x="0" y="0"/>
            <a:ext cx="446323" cy="6858000"/>
          </a:xfrm>
          <a:prstGeom prst="rect">
            <a:avLst/>
          </a:prstGeom>
          <a:solidFill>
            <a:srgbClr val="0E2D91"/>
          </a:solidFill>
          <a:ln w="12700" cap="flat" cmpd="sng">
            <a:solidFill>
              <a:srgbClr val="353E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70C0"/>
              </a:solidFill>
              <a:highlight>
                <a:srgbClr val="000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4;p1">
            <a:extLst>
              <a:ext uri="{FF2B5EF4-FFF2-40B4-BE49-F238E27FC236}">
                <a16:creationId xmlns:a16="http://schemas.microsoft.com/office/drawing/2014/main" id="{6A13027D-6A50-4237-94FB-8C18D92EAB08}"/>
              </a:ext>
            </a:extLst>
          </p:cNvPr>
          <p:cNvSpPr/>
          <p:nvPr/>
        </p:nvSpPr>
        <p:spPr>
          <a:xfrm>
            <a:off x="446323" y="0"/>
            <a:ext cx="116200" cy="6858000"/>
          </a:xfrm>
          <a:prstGeom prst="rect">
            <a:avLst/>
          </a:prstGeom>
          <a:solidFill>
            <a:srgbClr val="CBA3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4" descr="Wieści Nieporęckie – Gmina Nieporęt">
            <a:extLst>
              <a:ext uri="{FF2B5EF4-FFF2-40B4-BE49-F238E27FC236}">
                <a16:creationId xmlns:a16="http://schemas.microsoft.com/office/drawing/2014/main" id="{EB7CB9F5-5C1B-4C41-A23D-2DC7E472F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29" y="1718498"/>
            <a:ext cx="1415142" cy="18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Wieści Nieporęckie – Gmina Nieporęt">
            <a:extLst>
              <a:ext uri="{FF2B5EF4-FFF2-40B4-BE49-F238E27FC236}">
                <a16:creationId xmlns:a16="http://schemas.microsoft.com/office/drawing/2014/main" id="{6B49E7EB-85D8-5BAA-7E88-AC910C961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490" y="195563"/>
            <a:ext cx="994692" cy="12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28EAEAF0-2157-64B5-84D3-B1449D49DC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4" t="11129" r="2836" b="80557"/>
          <a:stretch/>
        </p:blipFill>
        <p:spPr>
          <a:xfrm>
            <a:off x="9617936" y="5781071"/>
            <a:ext cx="2575217" cy="10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3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27843"/>
          </a:schemeClr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1" y="399379"/>
            <a:ext cx="3255264" cy="110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pl-PL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00.00.2021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954316" y="3859665"/>
            <a:ext cx="10524076" cy="54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3200"/>
            </a:pPr>
            <a:r>
              <a:rPr lang="pl-PL" sz="3200">
                <a:solidFill>
                  <a:srgbClr val="0E2D91"/>
                </a:solidFill>
                <a:latin typeface="Calibri"/>
                <a:ea typeface="Calibri"/>
                <a:cs typeface="Calibri"/>
                <a:sym typeface="Calibri"/>
              </a:rPr>
              <a:t>Strategia Rozwoju Gminy Nieporęt na lata 2022-2030</a:t>
            </a:r>
          </a:p>
        </p:txBody>
      </p:sp>
      <p:sp>
        <p:nvSpPr>
          <p:cNvPr id="91" name="Google Shape;91;p1"/>
          <p:cNvSpPr txBox="1"/>
          <p:nvPr/>
        </p:nvSpPr>
        <p:spPr>
          <a:xfrm>
            <a:off x="954315" y="4661288"/>
            <a:ext cx="9645036" cy="54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l-PL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Umowa na wykonanie Strategii Rozwoju Gminy Nieporęt na lata 2022-2030 o numerze BF.272.402.2021 z dnia 01.12.2021 r.</a:t>
            </a:r>
          </a:p>
        </p:txBody>
      </p:sp>
      <p:sp>
        <p:nvSpPr>
          <p:cNvPr id="92" name="Google Shape;92;p1"/>
          <p:cNvSpPr txBox="1"/>
          <p:nvPr/>
        </p:nvSpPr>
        <p:spPr>
          <a:xfrm>
            <a:off x="954315" y="3429000"/>
            <a:ext cx="5193075" cy="54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pl-PL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Nieporęt </a:t>
            </a:r>
            <a:r>
              <a:rPr lang="pl-P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r>
            <a:r>
              <a:rPr lang="pl-PL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.06.2023</a:t>
            </a:r>
            <a:endParaRPr dirty="0"/>
          </a:p>
        </p:txBody>
      </p:sp>
      <p:pic>
        <p:nvPicPr>
          <p:cNvPr id="10" name="Picture 4" descr="Wieści Nieporęckie – Gmina Nieporęt">
            <a:extLst>
              <a:ext uri="{FF2B5EF4-FFF2-40B4-BE49-F238E27FC236}">
                <a16:creationId xmlns:a16="http://schemas.microsoft.com/office/drawing/2014/main" id="{670A6D1B-E3E7-4B9E-A290-A3B8E3B56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985" y="403542"/>
            <a:ext cx="994692" cy="12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93;p1">
            <a:extLst>
              <a:ext uri="{FF2B5EF4-FFF2-40B4-BE49-F238E27FC236}">
                <a16:creationId xmlns:a16="http://schemas.microsoft.com/office/drawing/2014/main" id="{0EFAA7D6-2682-439A-B599-18EBA1F23F3F}"/>
              </a:ext>
            </a:extLst>
          </p:cNvPr>
          <p:cNvSpPr/>
          <p:nvPr/>
        </p:nvSpPr>
        <p:spPr>
          <a:xfrm>
            <a:off x="0" y="0"/>
            <a:ext cx="446323" cy="6858000"/>
          </a:xfrm>
          <a:prstGeom prst="rect">
            <a:avLst/>
          </a:prstGeom>
          <a:solidFill>
            <a:srgbClr val="0E2D91"/>
          </a:solidFill>
          <a:ln w="12700" cap="flat" cmpd="sng">
            <a:solidFill>
              <a:srgbClr val="353E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70C0"/>
              </a:solidFill>
              <a:highlight>
                <a:srgbClr val="000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4;p1">
            <a:extLst>
              <a:ext uri="{FF2B5EF4-FFF2-40B4-BE49-F238E27FC236}">
                <a16:creationId xmlns:a16="http://schemas.microsoft.com/office/drawing/2014/main" id="{78BE008B-33EC-4019-B142-0B7A60040610}"/>
              </a:ext>
            </a:extLst>
          </p:cNvPr>
          <p:cNvSpPr/>
          <p:nvPr/>
        </p:nvSpPr>
        <p:spPr>
          <a:xfrm>
            <a:off x="446323" y="0"/>
            <a:ext cx="116200" cy="6858000"/>
          </a:xfrm>
          <a:prstGeom prst="rect">
            <a:avLst/>
          </a:prstGeom>
          <a:solidFill>
            <a:srgbClr val="CBA3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90BDA57-AC83-9FCC-C67B-9683502CFB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4" t="11129" r="2836" b="80557"/>
          <a:stretch/>
        </p:blipFill>
        <p:spPr>
          <a:xfrm>
            <a:off x="1124688" y="399379"/>
            <a:ext cx="2575217" cy="104405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"/>
          <p:cNvSpPr txBox="1"/>
          <p:nvPr/>
        </p:nvSpPr>
        <p:spPr>
          <a:xfrm>
            <a:off x="614872" y="164561"/>
            <a:ext cx="8520600" cy="81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pl-PL" sz="28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NOWA MISJA GMINY</a:t>
            </a:r>
            <a:endParaRPr/>
          </a:p>
        </p:txBody>
      </p:sp>
      <p:sp>
        <p:nvSpPr>
          <p:cNvPr id="9" name="Google Shape;93;p1">
            <a:extLst>
              <a:ext uri="{FF2B5EF4-FFF2-40B4-BE49-F238E27FC236}">
                <a16:creationId xmlns:a16="http://schemas.microsoft.com/office/drawing/2014/main" id="{556ACAE0-C293-4DFD-8229-F6D278AF76D2}"/>
              </a:ext>
            </a:extLst>
          </p:cNvPr>
          <p:cNvSpPr/>
          <p:nvPr/>
        </p:nvSpPr>
        <p:spPr>
          <a:xfrm>
            <a:off x="0" y="0"/>
            <a:ext cx="446323" cy="6858000"/>
          </a:xfrm>
          <a:prstGeom prst="rect">
            <a:avLst/>
          </a:prstGeom>
          <a:solidFill>
            <a:srgbClr val="0E2D91"/>
          </a:solidFill>
          <a:ln w="12700" cap="flat" cmpd="sng">
            <a:solidFill>
              <a:srgbClr val="353E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70C0"/>
              </a:solidFill>
              <a:highlight>
                <a:srgbClr val="000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4;p1">
            <a:extLst>
              <a:ext uri="{FF2B5EF4-FFF2-40B4-BE49-F238E27FC236}">
                <a16:creationId xmlns:a16="http://schemas.microsoft.com/office/drawing/2014/main" id="{01F218A0-2E84-4589-B31A-87B304D062B8}"/>
              </a:ext>
            </a:extLst>
          </p:cNvPr>
          <p:cNvSpPr/>
          <p:nvPr/>
        </p:nvSpPr>
        <p:spPr>
          <a:xfrm>
            <a:off x="446323" y="0"/>
            <a:ext cx="116200" cy="6858000"/>
          </a:xfrm>
          <a:prstGeom prst="rect">
            <a:avLst/>
          </a:prstGeom>
          <a:solidFill>
            <a:srgbClr val="CBA3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FA0E075-4FAA-E134-3037-BAFB9377E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100975"/>
              </p:ext>
            </p:extLst>
          </p:nvPr>
        </p:nvGraphicFramePr>
        <p:xfrm>
          <a:off x="1841500" y="1473200"/>
          <a:ext cx="8209320" cy="4801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09320">
                  <a:extLst>
                    <a:ext uri="{9D8B030D-6E8A-4147-A177-3AD203B41FA5}">
                      <a16:colId xmlns:a16="http://schemas.microsoft.com/office/drawing/2014/main" val="4117858083"/>
                    </a:ext>
                  </a:extLst>
                </a:gridCol>
              </a:tblGrid>
              <a:tr h="4801984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Gmina Nieporęt </a:t>
                      </a:r>
                      <a:br>
                        <a:rPr lang="pl-PL" sz="2400">
                          <a:effectLst/>
                        </a:rPr>
                      </a:br>
                      <a:r>
                        <a:rPr lang="pl-PL" sz="2400">
                          <a:effectLst/>
                        </a:rPr>
                        <a:t>dzięki zintegrowanemu i partnerskiemu </a:t>
                      </a:r>
                      <a:br>
                        <a:rPr lang="pl-PL" sz="2400">
                          <a:effectLst/>
                        </a:rPr>
                      </a:br>
                      <a:r>
                        <a:rPr lang="pl-PL" sz="2400">
                          <a:effectLst/>
                        </a:rPr>
                        <a:t>zarządzaniu rozwija się gospodarczo, przestrzennie </a:t>
                      </a:r>
                      <a:br>
                        <a:rPr lang="pl-PL" sz="2400">
                          <a:effectLst/>
                        </a:rPr>
                      </a:br>
                      <a:r>
                        <a:rPr lang="pl-PL" sz="2400">
                          <a:effectLst/>
                        </a:rPr>
                        <a:t>i ekologicznie dla spełnienia potrzeb mieszkańców </a:t>
                      </a:r>
                      <a:br>
                        <a:rPr lang="pl-PL" sz="2400">
                          <a:effectLst/>
                        </a:rPr>
                      </a:br>
                      <a:r>
                        <a:rPr lang="pl-PL" sz="2400">
                          <a:effectLst/>
                        </a:rPr>
                        <a:t>przy zachowaniu balansu </a:t>
                      </a:r>
                      <a:br>
                        <a:rPr lang="pl-PL" sz="2400">
                          <a:effectLst/>
                        </a:rPr>
                      </a:br>
                      <a:r>
                        <a:rPr lang="pl-PL" sz="2400">
                          <a:effectLst/>
                        </a:rPr>
                        <a:t>ruchu turystycznego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80340" marB="180340" anchor="ctr"/>
                </a:tc>
                <a:extLst>
                  <a:ext uri="{0D108BD9-81ED-4DB2-BD59-A6C34878D82A}">
                    <a16:rowId xmlns:a16="http://schemas.microsoft.com/office/drawing/2014/main" val="2771584150"/>
                  </a:ext>
                </a:extLst>
              </a:tr>
            </a:tbl>
          </a:graphicData>
        </a:graphic>
      </p:graphicFrame>
      <p:pic>
        <p:nvPicPr>
          <p:cNvPr id="5" name="Picture 4" descr="Wieści Nieporęckie – Gmina Nieporęt">
            <a:extLst>
              <a:ext uri="{FF2B5EF4-FFF2-40B4-BE49-F238E27FC236}">
                <a16:creationId xmlns:a16="http://schemas.microsoft.com/office/drawing/2014/main" id="{48F1AC68-9F00-C8C2-32C4-98DFCCB6D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490" y="195563"/>
            <a:ext cx="994692" cy="12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9058EBC-216A-C5EA-AA3C-E0C74BAD31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4" t="11129" r="2836" b="80557"/>
          <a:stretch/>
        </p:blipFill>
        <p:spPr>
          <a:xfrm>
            <a:off x="9617936" y="5781071"/>
            <a:ext cx="2575217" cy="10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84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"/>
          <p:cNvSpPr txBox="1"/>
          <p:nvPr/>
        </p:nvSpPr>
        <p:spPr>
          <a:xfrm>
            <a:off x="614872" y="164561"/>
            <a:ext cx="8520600" cy="81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pl-PL" sz="28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WIZJA GMINY</a:t>
            </a:r>
            <a:endParaRPr/>
          </a:p>
        </p:txBody>
      </p:sp>
      <p:sp>
        <p:nvSpPr>
          <p:cNvPr id="9" name="Google Shape;93;p1">
            <a:extLst>
              <a:ext uri="{FF2B5EF4-FFF2-40B4-BE49-F238E27FC236}">
                <a16:creationId xmlns:a16="http://schemas.microsoft.com/office/drawing/2014/main" id="{556ACAE0-C293-4DFD-8229-F6D278AF76D2}"/>
              </a:ext>
            </a:extLst>
          </p:cNvPr>
          <p:cNvSpPr/>
          <p:nvPr/>
        </p:nvSpPr>
        <p:spPr>
          <a:xfrm>
            <a:off x="0" y="0"/>
            <a:ext cx="446323" cy="6858000"/>
          </a:xfrm>
          <a:prstGeom prst="rect">
            <a:avLst/>
          </a:prstGeom>
          <a:solidFill>
            <a:srgbClr val="0E2D91"/>
          </a:solidFill>
          <a:ln w="12700" cap="flat" cmpd="sng">
            <a:solidFill>
              <a:srgbClr val="353E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70C0"/>
              </a:solidFill>
              <a:highlight>
                <a:srgbClr val="000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4;p1">
            <a:extLst>
              <a:ext uri="{FF2B5EF4-FFF2-40B4-BE49-F238E27FC236}">
                <a16:creationId xmlns:a16="http://schemas.microsoft.com/office/drawing/2014/main" id="{01F218A0-2E84-4589-B31A-87B304D062B8}"/>
              </a:ext>
            </a:extLst>
          </p:cNvPr>
          <p:cNvSpPr/>
          <p:nvPr/>
        </p:nvSpPr>
        <p:spPr>
          <a:xfrm>
            <a:off x="446323" y="0"/>
            <a:ext cx="116200" cy="6858000"/>
          </a:xfrm>
          <a:prstGeom prst="rect">
            <a:avLst/>
          </a:prstGeom>
          <a:solidFill>
            <a:srgbClr val="CBA3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10ABCA2-A97F-9C39-DDDA-809639953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452291"/>
              </p:ext>
            </p:extLst>
          </p:nvPr>
        </p:nvGraphicFramePr>
        <p:xfrm>
          <a:off x="3187554" y="2622994"/>
          <a:ext cx="6113780" cy="2161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13780">
                  <a:extLst>
                    <a:ext uri="{9D8B030D-6E8A-4147-A177-3AD203B41FA5}">
                      <a16:colId xmlns:a16="http://schemas.microsoft.com/office/drawing/2014/main" val="29138395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Gmina Nieporęt – Idealne miejsce </a:t>
                      </a: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dla Ciebie,</a:t>
                      </a: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2400">
                          <a:effectLst/>
                        </a:rPr>
                        <a:t>Twojej rodziny </a:t>
                      </a:r>
                      <a:br>
                        <a:rPr lang="pl-PL" sz="2400">
                          <a:effectLst/>
                        </a:rPr>
                      </a:br>
                      <a:r>
                        <a:rPr lang="pl-PL" sz="2400">
                          <a:effectLst/>
                        </a:rPr>
                        <a:t>i Biznesu.</a:t>
                      </a:r>
                      <a:endParaRPr lang="pl-PL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340" marR="180340" marT="180340" marB="180340" anchor="ctr"/>
                </a:tc>
                <a:extLst>
                  <a:ext uri="{0D108BD9-81ED-4DB2-BD59-A6C34878D82A}">
                    <a16:rowId xmlns:a16="http://schemas.microsoft.com/office/drawing/2014/main" val="3681101346"/>
                  </a:ext>
                </a:extLst>
              </a:tr>
            </a:tbl>
          </a:graphicData>
        </a:graphic>
      </p:graphicFrame>
      <p:pic>
        <p:nvPicPr>
          <p:cNvPr id="5" name="Picture 4" descr="Wieści Nieporęckie – Gmina Nieporęt">
            <a:extLst>
              <a:ext uri="{FF2B5EF4-FFF2-40B4-BE49-F238E27FC236}">
                <a16:creationId xmlns:a16="http://schemas.microsoft.com/office/drawing/2014/main" id="{9695B27A-3DD9-3DE1-8812-4EC68BB17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490" y="195563"/>
            <a:ext cx="994692" cy="12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6C33B76-BE40-16C4-56D3-D7E13B8C9F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4" t="11129" r="2836" b="80557"/>
          <a:stretch/>
        </p:blipFill>
        <p:spPr>
          <a:xfrm>
            <a:off x="9617936" y="5781071"/>
            <a:ext cx="2575217" cy="10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22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"/>
          <p:cNvSpPr txBox="1"/>
          <p:nvPr/>
        </p:nvSpPr>
        <p:spPr>
          <a:xfrm>
            <a:off x="765320" y="1321861"/>
            <a:ext cx="10980357" cy="356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pl-PL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0"/>
          <p:cNvSpPr txBox="1"/>
          <p:nvPr/>
        </p:nvSpPr>
        <p:spPr>
          <a:xfrm>
            <a:off x="614872" y="164561"/>
            <a:ext cx="8520600" cy="81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pl-PL" sz="28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CEL STRATEGICZNY I</a:t>
            </a:r>
          </a:p>
        </p:txBody>
      </p:sp>
      <p:sp>
        <p:nvSpPr>
          <p:cNvPr id="9" name="Google Shape;93;p1">
            <a:extLst>
              <a:ext uri="{FF2B5EF4-FFF2-40B4-BE49-F238E27FC236}">
                <a16:creationId xmlns:a16="http://schemas.microsoft.com/office/drawing/2014/main" id="{556ACAE0-C293-4DFD-8229-F6D278AF76D2}"/>
              </a:ext>
            </a:extLst>
          </p:cNvPr>
          <p:cNvSpPr/>
          <p:nvPr/>
        </p:nvSpPr>
        <p:spPr>
          <a:xfrm>
            <a:off x="0" y="0"/>
            <a:ext cx="446323" cy="6858000"/>
          </a:xfrm>
          <a:prstGeom prst="rect">
            <a:avLst/>
          </a:prstGeom>
          <a:solidFill>
            <a:srgbClr val="0E2D91"/>
          </a:solidFill>
          <a:ln w="12700" cap="flat" cmpd="sng">
            <a:solidFill>
              <a:srgbClr val="353E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70C0"/>
              </a:solidFill>
              <a:highlight>
                <a:srgbClr val="000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4;p1">
            <a:extLst>
              <a:ext uri="{FF2B5EF4-FFF2-40B4-BE49-F238E27FC236}">
                <a16:creationId xmlns:a16="http://schemas.microsoft.com/office/drawing/2014/main" id="{01F218A0-2E84-4589-B31A-87B304D062B8}"/>
              </a:ext>
            </a:extLst>
          </p:cNvPr>
          <p:cNvSpPr/>
          <p:nvPr/>
        </p:nvSpPr>
        <p:spPr>
          <a:xfrm>
            <a:off x="446323" y="0"/>
            <a:ext cx="116200" cy="6858000"/>
          </a:xfrm>
          <a:prstGeom prst="rect">
            <a:avLst/>
          </a:prstGeom>
          <a:solidFill>
            <a:srgbClr val="CBA3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1955A99-B772-7162-5686-C4355E9D1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814653"/>
              </p:ext>
            </p:extLst>
          </p:nvPr>
        </p:nvGraphicFramePr>
        <p:xfrm>
          <a:off x="745267" y="708231"/>
          <a:ext cx="8470119" cy="43619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95940">
                  <a:extLst>
                    <a:ext uri="{9D8B030D-6E8A-4147-A177-3AD203B41FA5}">
                      <a16:colId xmlns:a16="http://schemas.microsoft.com/office/drawing/2014/main" val="1894523549"/>
                    </a:ext>
                  </a:extLst>
                </a:gridCol>
                <a:gridCol w="2232660">
                  <a:extLst>
                    <a:ext uri="{9D8B030D-6E8A-4147-A177-3AD203B41FA5}">
                      <a16:colId xmlns:a16="http://schemas.microsoft.com/office/drawing/2014/main" val="1562291165"/>
                    </a:ext>
                  </a:extLst>
                </a:gridCol>
                <a:gridCol w="4541519">
                  <a:extLst>
                    <a:ext uri="{9D8B030D-6E8A-4147-A177-3AD203B41FA5}">
                      <a16:colId xmlns:a16="http://schemas.microsoft.com/office/drawing/2014/main" val="1680671245"/>
                    </a:ext>
                  </a:extLst>
                </a:gridCol>
              </a:tblGrid>
              <a:tr h="17880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</a:rPr>
                        <a:t>Cel strategiczny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51" marR="67051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</a:rPr>
                        <a:t>Cele operacyjne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51" marR="67051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</a:rPr>
                        <a:t>Kierunki działań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51" marR="67051" marT="0" marB="0" anchor="ctr"/>
                </a:tc>
                <a:extLst>
                  <a:ext uri="{0D108BD9-81ED-4DB2-BD59-A6C34878D82A}">
                    <a16:rowId xmlns:a16="http://schemas.microsoft.com/office/drawing/2014/main" val="3042641017"/>
                  </a:ext>
                </a:extLst>
              </a:tr>
              <a:tr h="328796">
                <a:tc rowSpan="8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</a:rPr>
                        <a:t>Gmina atrakcyjna turystycznie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51" marR="67051" marT="0" marB="0" anchor="ctr"/>
                </a:tc>
                <a:tc rowSpan="5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</a:rPr>
                        <a:t>1.1 Wykorzystanie potencjałów gminy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51" marR="67051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</a:rPr>
                        <a:t>1.1.1 Rozwój informacji turystycznej </a:t>
                      </a:r>
                      <a:br>
                        <a:rPr lang="pl-PL" sz="1000">
                          <a:effectLst/>
                        </a:rPr>
                      </a:br>
                      <a:r>
                        <a:rPr lang="pl-PL" sz="1000">
                          <a:effectLst/>
                        </a:rPr>
                        <a:t>i ścieżek edukacyjnych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51" marR="67051" marT="0" marB="0" anchor="ctr"/>
                </a:tc>
                <a:extLst>
                  <a:ext uri="{0D108BD9-81ED-4DB2-BD59-A6C34878D82A}">
                    <a16:rowId xmlns:a16="http://schemas.microsoft.com/office/drawing/2014/main" val="600440529"/>
                  </a:ext>
                </a:extLst>
              </a:tr>
              <a:tr h="32879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</a:rPr>
                        <a:t>1.1.2 Rozwój oferty turystycznej gminy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51" marR="67051" marT="0" marB="0" anchor="ctr"/>
                </a:tc>
                <a:extLst>
                  <a:ext uri="{0D108BD9-81ED-4DB2-BD59-A6C34878D82A}">
                    <a16:rowId xmlns:a16="http://schemas.microsoft.com/office/drawing/2014/main" val="1853247622"/>
                  </a:ext>
                </a:extLst>
              </a:tr>
              <a:tr h="671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</a:rPr>
                        <a:t>1.1.3 Prowadzenie działań związanych </a:t>
                      </a:r>
                      <a:br>
                        <a:rPr lang="pl-PL" sz="1000">
                          <a:effectLst/>
                        </a:rPr>
                      </a:br>
                      <a:r>
                        <a:rPr lang="pl-PL" sz="1000">
                          <a:effectLst/>
                        </a:rPr>
                        <a:t>z kreowaniem marki gminy jako atrakcyjnej turystycznie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51" marR="67051" marT="0" marB="0" anchor="ctr"/>
                </a:tc>
                <a:extLst>
                  <a:ext uri="{0D108BD9-81ED-4DB2-BD59-A6C34878D82A}">
                    <a16:rowId xmlns:a16="http://schemas.microsoft.com/office/drawing/2014/main" val="2507458499"/>
                  </a:ext>
                </a:extLst>
              </a:tr>
              <a:tr h="101420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</a:rPr>
                        <a:t>1.1.4 Wspieranie prac konserwatorskich, w tym restauratorskich, renowacyjnych i rewaloryzacyjnych), rewitalizacja obiektów i obszarów zabytkowych i kulturowych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51" marR="67051" marT="0" marB="0" anchor="ctr"/>
                </a:tc>
                <a:extLst>
                  <a:ext uri="{0D108BD9-81ED-4DB2-BD59-A6C34878D82A}">
                    <a16:rowId xmlns:a16="http://schemas.microsoft.com/office/drawing/2014/main" val="1138824342"/>
                  </a:ext>
                </a:extLst>
              </a:tr>
              <a:tr h="32879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</a:rPr>
                        <a:t>1.1.5 Inwentaryzacja i digitalizacja zasobów dziedzictwa kulturowego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51" marR="67051" marT="0" marB="0" anchor="ctr"/>
                </a:tc>
                <a:extLst>
                  <a:ext uri="{0D108BD9-81ED-4DB2-BD59-A6C34878D82A}">
                    <a16:rowId xmlns:a16="http://schemas.microsoft.com/office/drawing/2014/main" val="3906122859"/>
                  </a:ext>
                </a:extLst>
              </a:tr>
              <a:tr h="5001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</a:rPr>
                        <a:t>1.2 Rozwój infrastruktury turystycznej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51" marR="67051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</a:rPr>
                        <a:t>1.2.1 Rozwój agroturystyki i wynajmu sezonowego na terenie gminy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51" marR="67051" marT="0" marB="0" anchor="ctr"/>
                </a:tc>
                <a:extLst>
                  <a:ext uri="{0D108BD9-81ED-4DB2-BD59-A6C34878D82A}">
                    <a16:rowId xmlns:a16="http://schemas.microsoft.com/office/drawing/2014/main" val="3000850862"/>
                  </a:ext>
                </a:extLst>
              </a:tr>
              <a:tr h="5001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</a:rPr>
                        <a:t>1.2.2 Rozwój zagospodarowania turystycznego okolic Jeziora Zegrzyńskiego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51" marR="67051" marT="0" marB="0" anchor="ctr"/>
                </a:tc>
                <a:extLst>
                  <a:ext uri="{0D108BD9-81ED-4DB2-BD59-A6C34878D82A}">
                    <a16:rowId xmlns:a16="http://schemas.microsoft.com/office/drawing/2014/main" val="2825881847"/>
                  </a:ext>
                </a:extLst>
              </a:tr>
              <a:tr h="50014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</a:rPr>
                        <a:t>1.2.3 Podejmowanie działań związanych z kształtowaniem ruchu turystycznego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51" marR="67051" marT="0" marB="0" anchor="ctr"/>
                </a:tc>
                <a:extLst>
                  <a:ext uri="{0D108BD9-81ED-4DB2-BD59-A6C34878D82A}">
                    <a16:rowId xmlns:a16="http://schemas.microsoft.com/office/drawing/2014/main" val="881047680"/>
                  </a:ext>
                </a:extLst>
              </a:tr>
            </a:tbl>
          </a:graphicData>
        </a:graphic>
      </p:graphicFrame>
      <p:pic>
        <p:nvPicPr>
          <p:cNvPr id="3" name="Picture 4" descr="Wieści Nieporęckie – Gmina Nieporęt">
            <a:extLst>
              <a:ext uri="{FF2B5EF4-FFF2-40B4-BE49-F238E27FC236}">
                <a16:creationId xmlns:a16="http://schemas.microsoft.com/office/drawing/2014/main" id="{3EEB34FB-C9E8-923F-BB59-99975853F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490" y="195563"/>
            <a:ext cx="994692" cy="12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3F35331-9F83-9857-7218-CDF5C6298E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4" t="11129" r="2836" b="80557"/>
          <a:stretch/>
        </p:blipFill>
        <p:spPr>
          <a:xfrm>
            <a:off x="9617936" y="5781071"/>
            <a:ext cx="2575217" cy="10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14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"/>
          <p:cNvSpPr txBox="1"/>
          <p:nvPr/>
        </p:nvSpPr>
        <p:spPr>
          <a:xfrm>
            <a:off x="765320" y="1321861"/>
            <a:ext cx="10980357" cy="356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pl-PL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0"/>
          <p:cNvSpPr txBox="1"/>
          <p:nvPr/>
        </p:nvSpPr>
        <p:spPr>
          <a:xfrm>
            <a:off x="614872" y="164561"/>
            <a:ext cx="8520600" cy="81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pl-PL" sz="28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CEL STRATEGICZNY II</a:t>
            </a:r>
          </a:p>
        </p:txBody>
      </p:sp>
      <p:sp>
        <p:nvSpPr>
          <p:cNvPr id="9" name="Google Shape;93;p1">
            <a:extLst>
              <a:ext uri="{FF2B5EF4-FFF2-40B4-BE49-F238E27FC236}">
                <a16:creationId xmlns:a16="http://schemas.microsoft.com/office/drawing/2014/main" id="{556ACAE0-C293-4DFD-8229-F6D278AF76D2}"/>
              </a:ext>
            </a:extLst>
          </p:cNvPr>
          <p:cNvSpPr/>
          <p:nvPr/>
        </p:nvSpPr>
        <p:spPr>
          <a:xfrm>
            <a:off x="0" y="0"/>
            <a:ext cx="446323" cy="6858000"/>
          </a:xfrm>
          <a:prstGeom prst="rect">
            <a:avLst/>
          </a:prstGeom>
          <a:solidFill>
            <a:srgbClr val="0E2D91"/>
          </a:solidFill>
          <a:ln w="12700" cap="flat" cmpd="sng">
            <a:solidFill>
              <a:srgbClr val="353E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70C0"/>
              </a:solidFill>
              <a:highlight>
                <a:srgbClr val="000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4;p1">
            <a:extLst>
              <a:ext uri="{FF2B5EF4-FFF2-40B4-BE49-F238E27FC236}">
                <a16:creationId xmlns:a16="http://schemas.microsoft.com/office/drawing/2014/main" id="{01F218A0-2E84-4589-B31A-87B304D062B8}"/>
              </a:ext>
            </a:extLst>
          </p:cNvPr>
          <p:cNvSpPr/>
          <p:nvPr/>
        </p:nvSpPr>
        <p:spPr>
          <a:xfrm>
            <a:off x="446323" y="0"/>
            <a:ext cx="116200" cy="6858000"/>
          </a:xfrm>
          <a:prstGeom prst="rect">
            <a:avLst/>
          </a:prstGeom>
          <a:solidFill>
            <a:srgbClr val="CBA3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8D0FF01-0130-6FD0-FE7F-6E243C5F5D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074666"/>
              </p:ext>
            </p:extLst>
          </p:nvPr>
        </p:nvGraphicFramePr>
        <p:xfrm>
          <a:off x="736214" y="693813"/>
          <a:ext cx="8520600" cy="32329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00147">
                  <a:extLst>
                    <a:ext uri="{9D8B030D-6E8A-4147-A177-3AD203B41FA5}">
                      <a16:colId xmlns:a16="http://schemas.microsoft.com/office/drawing/2014/main" val="3695671949"/>
                    </a:ext>
                  </a:extLst>
                </a:gridCol>
                <a:gridCol w="2080260">
                  <a:extLst>
                    <a:ext uri="{9D8B030D-6E8A-4147-A177-3AD203B41FA5}">
                      <a16:colId xmlns:a16="http://schemas.microsoft.com/office/drawing/2014/main" val="2066473622"/>
                    </a:ext>
                  </a:extLst>
                </a:gridCol>
                <a:gridCol w="4840193">
                  <a:extLst>
                    <a:ext uri="{9D8B030D-6E8A-4147-A177-3AD203B41FA5}">
                      <a16:colId xmlns:a16="http://schemas.microsoft.com/office/drawing/2014/main" val="1406126226"/>
                    </a:ext>
                  </a:extLst>
                </a:gridCol>
              </a:tblGrid>
              <a:tr h="28386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Cel strategiczny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Cele operacyjne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Kierunki działań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2192383107"/>
                  </a:ext>
                </a:extLst>
              </a:tr>
              <a:tr h="582191"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Gmina atrakcyjna gospodarczo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2.1 Tworzenie warunków </a:t>
                      </a:r>
                      <a:br>
                        <a:rPr lang="pl-PL" sz="1200">
                          <a:effectLst/>
                        </a:rPr>
                      </a:br>
                      <a:r>
                        <a:rPr lang="pl-PL" sz="1200">
                          <a:effectLst/>
                        </a:rPr>
                        <a:t>do rozwoju działań gospodarczych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2.1.1 Rozwój terenów inwestycyjnych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201596794"/>
                  </a:ext>
                </a:extLst>
              </a:tr>
              <a:tr h="118343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2.1.2 Wsparcie gminy w zakresie tworzenia warunków sprzyjających rozwojowi przedsiębiorczości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593115099"/>
                  </a:ext>
                </a:extLst>
              </a:tr>
              <a:tr h="118343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</a:rPr>
                        <a:t>2.1.3 Promocja gospodarcza Gminy </a:t>
                      </a:r>
                      <a:br>
                        <a:rPr lang="pl-PL" sz="1200" dirty="0">
                          <a:effectLst/>
                        </a:rPr>
                      </a:br>
                      <a:r>
                        <a:rPr lang="pl-PL" sz="1200" dirty="0">
                          <a:effectLst/>
                        </a:rPr>
                        <a:t>i rozwój sieci współpracy przedsiębiorstw, w tym Klastrów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1777604641"/>
                  </a:ext>
                </a:extLst>
              </a:tr>
            </a:tbl>
          </a:graphicData>
        </a:graphic>
      </p:graphicFrame>
      <p:pic>
        <p:nvPicPr>
          <p:cNvPr id="5" name="Picture 4" descr="Wieści Nieporęckie – Gmina Nieporęt">
            <a:extLst>
              <a:ext uri="{FF2B5EF4-FFF2-40B4-BE49-F238E27FC236}">
                <a16:creationId xmlns:a16="http://schemas.microsoft.com/office/drawing/2014/main" id="{91823935-03A7-DDE5-C28B-ECE548165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490" y="195563"/>
            <a:ext cx="994692" cy="12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1EE23C-685C-0B74-FE4D-B73E194C45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4" t="11129" r="2836" b="80557"/>
          <a:stretch/>
        </p:blipFill>
        <p:spPr>
          <a:xfrm>
            <a:off x="9617936" y="5781071"/>
            <a:ext cx="2575217" cy="10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62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F7F7C9C7-42D6-5DF0-7A05-7A9472D279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4" t="11129" r="2836" b="80557"/>
          <a:stretch/>
        </p:blipFill>
        <p:spPr>
          <a:xfrm>
            <a:off x="9617936" y="5781071"/>
            <a:ext cx="2575217" cy="1044054"/>
          </a:xfrm>
          <a:prstGeom prst="rect">
            <a:avLst/>
          </a:prstGeom>
        </p:spPr>
      </p:pic>
      <p:sp>
        <p:nvSpPr>
          <p:cNvPr id="284" name="Google Shape;284;p10"/>
          <p:cNvSpPr txBox="1"/>
          <p:nvPr/>
        </p:nvSpPr>
        <p:spPr>
          <a:xfrm>
            <a:off x="765320" y="1321861"/>
            <a:ext cx="10980357" cy="356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pl-PL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0"/>
          <p:cNvSpPr txBox="1"/>
          <p:nvPr/>
        </p:nvSpPr>
        <p:spPr>
          <a:xfrm>
            <a:off x="614872" y="164561"/>
            <a:ext cx="8520600" cy="81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pl-PL" sz="28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CEL STRATEGICZNY III</a:t>
            </a:r>
          </a:p>
        </p:txBody>
      </p:sp>
      <p:sp>
        <p:nvSpPr>
          <p:cNvPr id="9" name="Google Shape;93;p1">
            <a:extLst>
              <a:ext uri="{FF2B5EF4-FFF2-40B4-BE49-F238E27FC236}">
                <a16:creationId xmlns:a16="http://schemas.microsoft.com/office/drawing/2014/main" id="{556ACAE0-C293-4DFD-8229-F6D278AF76D2}"/>
              </a:ext>
            </a:extLst>
          </p:cNvPr>
          <p:cNvSpPr/>
          <p:nvPr/>
        </p:nvSpPr>
        <p:spPr>
          <a:xfrm>
            <a:off x="0" y="0"/>
            <a:ext cx="446323" cy="6858000"/>
          </a:xfrm>
          <a:prstGeom prst="rect">
            <a:avLst/>
          </a:prstGeom>
          <a:solidFill>
            <a:srgbClr val="0E2D91"/>
          </a:solidFill>
          <a:ln w="12700" cap="flat" cmpd="sng">
            <a:solidFill>
              <a:srgbClr val="353E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70C0"/>
              </a:solidFill>
              <a:highlight>
                <a:srgbClr val="000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4;p1">
            <a:extLst>
              <a:ext uri="{FF2B5EF4-FFF2-40B4-BE49-F238E27FC236}">
                <a16:creationId xmlns:a16="http://schemas.microsoft.com/office/drawing/2014/main" id="{01F218A0-2E84-4589-B31A-87B304D062B8}"/>
              </a:ext>
            </a:extLst>
          </p:cNvPr>
          <p:cNvSpPr/>
          <p:nvPr/>
        </p:nvSpPr>
        <p:spPr>
          <a:xfrm>
            <a:off x="446323" y="0"/>
            <a:ext cx="116200" cy="6858000"/>
          </a:xfrm>
          <a:prstGeom prst="rect">
            <a:avLst/>
          </a:prstGeom>
          <a:solidFill>
            <a:srgbClr val="CBA3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5C27F7E-7545-4227-E622-92C4AA2B8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730741"/>
              </p:ext>
            </p:extLst>
          </p:nvPr>
        </p:nvGraphicFramePr>
        <p:xfrm>
          <a:off x="710476" y="622925"/>
          <a:ext cx="9920193" cy="50201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00146">
                  <a:extLst>
                    <a:ext uri="{9D8B030D-6E8A-4147-A177-3AD203B41FA5}">
                      <a16:colId xmlns:a16="http://schemas.microsoft.com/office/drawing/2014/main" val="396775555"/>
                    </a:ext>
                  </a:extLst>
                </a:gridCol>
                <a:gridCol w="1927860">
                  <a:extLst>
                    <a:ext uri="{9D8B030D-6E8A-4147-A177-3AD203B41FA5}">
                      <a16:colId xmlns:a16="http://schemas.microsoft.com/office/drawing/2014/main" val="3106698652"/>
                    </a:ext>
                  </a:extLst>
                </a:gridCol>
                <a:gridCol w="6392187">
                  <a:extLst>
                    <a:ext uri="{9D8B030D-6E8A-4147-A177-3AD203B41FA5}">
                      <a16:colId xmlns:a16="http://schemas.microsoft.com/office/drawing/2014/main" val="1209867182"/>
                    </a:ext>
                  </a:extLst>
                </a:gridCol>
              </a:tblGrid>
              <a:tr h="63413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Cel strategiczny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Cele operacyjne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Kierunki działań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2388738325"/>
                  </a:ext>
                </a:extLst>
              </a:tr>
              <a:tr h="197212">
                <a:tc rowSpan="17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Gmina przyjazna mieszkańcom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3.1 Rozwój struktur administracyjnych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3.1.1 Rozwój struktur dedykowanych obsłudze procesów partycypacyjnych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2337895842"/>
                  </a:ext>
                </a:extLst>
              </a:tr>
              <a:tr h="13005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3.1.2 Budowanie kadr opieki społecznej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876735094"/>
                  </a:ext>
                </a:extLst>
              </a:tr>
              <a:tr h="26436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3.1.3 Zwiększenie dostępności </a:t>
                      </a:r>
                      <a:br>
                        <a:rPr lang="pl-PL" sz="1200">
                          <a:effectLst/>
                        </a:rPr>
                      </a:br>
                      <a:r>
                        <a:rPr lang="pl-PL" sz="1200">
                          <a:effectLst/>
                        </a:rPr>
                        <a:t>do e-usług </a:t>
                      </a:r>
                      <a:br>
                        <a:rPr lang="pl-PL" sz="1200">
                          <a:effectLst/>
                        </a:rPr>
                      </a:br>
                      <a:r>
                        <a:rPr lang="pl-PL" sz="1200">
                          <a:effectLst/>
                        </a:rPr>
                        <a:t>i sieci informatycznej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1605481489"/>
                  </a:ext>
                </a:extLst>
              </a:tr>
              <a:tr h="13005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3.2 Rozwój infrastruktury użyteczności publicznej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3.2.1 Budowa Sali widowiskowej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1397778232"/>
                  </a:ext>
                </a:extLst>
              </a:tr>
              <a:tr h="13005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3.2.2 Rozwój obiektów sportowych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3757798990"/>
                  </a:ext>
                </a:extLst>
              </a:tr>
              <a:tr h="13005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3.2.3 Budowanie infrastruktury opieki społecznej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1400892388"/>
                  </a:ext>
                </a:extLst>
              </a:tr>
              <a:tr h="26436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3.2.4 Rozwój infrastruktury wpływającej na podnoszenie poziomu bezpieczeństwa mieszkańców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579295582"/>
                  </a:ext>
                </a:extLst>
              </a:tr>
              <a:tr h="1972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3.3 Sprawne procesy planistyczne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3.3.1 Ograniczenie zabudowy rozproszonej na terenie gminy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3730743105"/>
                  </a:ext>
                </a:extLst>
              </a:tr>
              <a:tr h="26436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3.3.2 Zwiększenie obszaru gminy pokrytego Miejscowymi Planami Zagospodarowania Przestrzennego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760552002"/>
                  </a:ext>
                </a:extLst>
              </a:tr>
              <a:tr h="26436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3.4 Ograniczenie wydatków gminy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3.4.1 Pozyskiwanie środków </a:t>
                      </a:r>
                      <a:br>
                        <a:rPr lang="pl-PL" sz="1200">
                          <a:effectLst/>
                        </a:rPr>
                      </a:br>
                      <a:r>
                        <a:rPr lang="pl-PL" sz="1200">
                          <a:effectLst/>
                        </a:rPr>
                        <a:t>na realizację inwestycji ze źródeł zewnętrznych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3195611289"/>
                  </a:ext>
                </a:extLst>
              </a:tr>
              <a:tr h="4103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3.4.2 Podejmowanie inwestycji mających na celu optymalizację wydatków gminy</a:t>
                      </a:r>
                    </a:p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3802913641"/>
                  </a:ext>
                </a:extLst>
              </a:tr>
              <a:tr h="26436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3.4.3 Zwiększenie udziału Partnerstwa Publiczno-Prywatnego (PPP) w zakresie rozwoju gospodarczego gminy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1839229434"/>
                  </a:ext>
                </a:extLst>
              </a:tr>
              <a:tr h="13005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3.5 Rozwój sieci komunikacyjnej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3.5.1 Zwiększenie połączeń sieci kolejowej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1157824754"/>
                  </a:ext>
                </a:extLst>
              </a:tr>
              <a:tr h="1972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3.5.2 Rozwój publicznego transportu zbiorowego na terenie gminy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2349959249"/>
                  </a:ext>
                </a:extLst>
              </a:tr>
              <a:tr h="13005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3.5.3 Poprawa stanu dróg i rozwój infrastruktury drogowej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1131011037"/>
                  </a:ext>
                </a:extLst>
              </a:tr>
              <a:tr h="26436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3.5.4 Podejmowanie działań zwiększających bezpieczeństwo mieszkańców na drogach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1828822877"/>
                  </a:ext>
                </a:extLst>
              </a:tr>
              <a:tr h="1972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3.5.5 Rozwój sieci szlaków turystycznych i dróg rowerowych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575995514"/>
                  </a:ext>
                </a:extLst>
              </a:tr>
            </a:tbl>
          </a:graphicData>
        </a:graphic>
      </p:graphicFrame>
      <p:pic>
        <p:nvPicPr>
          <p:cNvPr id="5" name="Picture 4" descr="Wieści Nieporęckie – Gmina Nieporęt">
            <a:extLst>
              <a:ext uri="{FF2B5EF4-FFF2-40B4-BE49-F238E27FC236}">
                <a16:creationId xmlns:a16="http://schemas.microsoft.com/office/drawing/2014/main" id="{4B3EFEA2-D20B-ADD2-F7DE-9243ED2B5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490" y="195563"/>
            <a:ext cx="994692" cy="12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666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FFA34146-9DDF-7589-4D04-23A6EBB5A0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4" t="11129" r="2836" b="80557"/>
          <a:stretch/>
        </p:blipFill>
        <p:spPr>
          <a:xfrm>
            <a:off x="9617936" y="5781071"/>
            <a:ext cx="2575217" cy="1044054"/>
          </a:xfrm>
          <a:prstGeom prst="rect">
            <a:avLst/>
          </a:prstGeom>
        </p:spPr>
      </p:pic>
      <p:sp>
        <p:nvSpPr>
          <p:cNvPr id="284" name="Google Shape;284;p10"/>
          <p:cNvSpPr txBox="1"/>
          <p:nvPr/>
        </p:nvSpPr>
        <p:spPr>
          <a:xfrm>
            <a:off x="765320" y="1321861"/>
            <a:ext cx="10980357" cy="356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pl-PL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0"/>
          <p:cNvSpPr txBox="1"/>
          <p:nvPr/>
        </p:nvSpPr>
        <p:spPr>
          <a:xfrm>
            <a:off x="614872" y="164561"/>
            <a:ext cx="8520600" cy="81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pl-PL" sz="28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CEL STRATEGICZNY IV</a:t>
            </a:r>
          </a:p>
        </p:txBody>
      </p:sp>
      <p:sp>
        <p:nvSpPr>
          <p:cNvPr id="9" name="Google Shape;93;p1">
            <a:extLst>
              <a:ext uri="{FF2B5EF4-FFF2-40B4-BE49-F238E27FC236}">
                <a16:creationId xmlns:a16="http://schemas.microsoft.com/office/drawing/2014/main" id="{556ACAE0-C293-4DFD-8229-F6D278AF76D2}"/>
              </a:ext>
            </a:extLst>
          </p:cNvPr>
          <p:cNvSpPr/>
          <p:nvPr/>
        </p:nvSpPr>
        <p:spPr>
          <a:xfrm>
            <a:off x="0" y="0"/>
            <a:ext cx="446323" cy="6858000"/>
          </a:xfrm>
          <a:prstGeom prst="rect">
            <a:avLst/>
          </a:prstGeom>
          <a:solidFill>
            <a:srgbClr val="0E2D91"/>
          </a:solidFill>
          <a:ln w="12700" cap="flat" cmpd="sng">
            <a:solidFill>
              <a:srgbClr val="353E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70C0"/>
              </a:solidFill>
              <a:highlight>
                <a:srgbClr val="000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4;p1">
            <a:extLst>
              <a:ext uri="{FF2B5EF4-FFF2-40B4-BE49-F238E27FC236}">
                <a16:creationId xmlns:a16="http://schemas.microsoft.com/office/drawing/2014/main" id="{01F218A0-2E84-4589-B31A-87B304D062B8}"/>
              </a:ext>
            </a:extLst>
          </p:cNvPr>
          <p:cNvSpPr/>
          <p:nvPr/>
        </p:nvSpPr>
        <p:spPr>
          <a:xfrm>
            <a:off x="446323" y="0"/>
            <a:ext cx="116200" cy="6858000"/>
          </a:xfrm>
          <a:prstGeom prst="rect">
            <a:avLst/>
          </a:prstGeom>
          <a:solidFill>
            <a:srgbClr val="CBA3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D5868C7-1CBF-5E4A-5322-89FAA450F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882871"/>
              </p:ext>
            </p:extLst>
          </p:nvPr>
        </p:nvGraphicFramePr>
        <p:xfrm>
          <a:off x="736042" y="636863"/>
          <a:ext cx="9786271" cy="51199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88029">
                  <a:extLst>
                    <a:ext uri="{9D8B030D-6E8A-4147-A177-3AD203B41FA5}">
                      <a16:colId xmlns:a16="http://schemas.microsoft.com/office/drawing/2014/main" val="3597457873"/>
                    </a:ext>
                  </a:extLst>
                </a:gridCol>
                <a:gridCol w="2567212">
                  <a:extLst>
                    <a:ext uri="{9D8B030D-6E8A-4147-A177-3AD203B41FA5}">
                      <a16:colId xmlns:a16="http://schemas.microsoft.com/office/drawing/2014/main" val="2238263720"/>
                    </a:ext>
                  </a:extLst>
                </a:gridCol>
                <a:gridCol w="5531030">
                  <a:extLst>
                    <a:ext uri="{9D8B030D-6E8A-4147-A177-3AD203B41FA5}">
                      <a16:colId xmlns:a16="http://schemas.microsoft.com/office/drawing/2014/main" val="2085174198"/>
                    </a:ext>
                  </a:extLst>
                </a:gridCol>
              </a:tblGrid>
              <a:tr h="135842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Cel strategiczny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Cele operacyjne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Kierunki działań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2320299463"/>
                  </a:ext>
                </a:extLst>
              </a:tr>
              <a:tr h="422941">
                <a:tc rowSpan="11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Gmina przyjazna środowisku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4.1 Budowanie niezależności energetycznej gminy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4.1.1 Promowanie i realizacja inwestycji związanych z produkcją i magazynowaniem energii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2336670155"/>
                  </a:ext>
                </a:extLst>
              </a:tr>
              <a:tr h="2789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4.1.2 Rozwój Odnawialnych Źródeł Energii i obniżenie niskiej emisji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2621749540"/>
                  </a:ext>
                </a:extLst>
              </a:tr>
              <a:tr h="41560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4.1.3 Sukcesywne podnoszenie efektywności energetycznej budynków użyteczności publicznej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1617857504"/>
                  </a:ext>
                </a:extLst>
              </a:tr>
              <a:tr h="42294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4.2 Ograniczenie presji środowiskowej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4.2.1 Zwiększenie zasięgu sieci gazowniczej, ciepłowniczej </a:t>
                      </a:r>
                      <a:br>
                        <a:rPr lang="pl-PL" sz="1200">
                          <a:effectLst/>
                        </a:rPr>
                      </a:br>
                      <a:r>
                        <a:rPr lang="pl-PL" sz="1200">
                          <a:effectLst/>
                        </a:rPr>
                        <a:t>i wodno-kanalizacyjnej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3541434182"/>
                  </a:ext>
                </a:extLst>
              </a:tr>
              <a:tr h="27409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4.2.2 Zrównoważony rozwój osadnictwa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4054062189"/>
                  </a:ext>
                </a:extLst>
              </a:tr>
              <a:tr h="2789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4.2.3 Rozwój systemu gospodarowania odpadami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1339824758"/>
                  </a:ext>
                </a:extLst>
              </a:tr>
              <a:tr h="41560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4.2.4 Wykorzystanie zielono-niebieskiej infrastruktury na obszarze gminy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1982664518"/>
                  </a:ext>
                </a:extLst>
              </a:tr>
              <a:tr h="5571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4.2.5 Podejmowanie działań mających </a:t>
                      </a:r>
                      <a:br>
                        <a:rPr lang="pl-PL" sz="1200">
                          <a:effectLst/>
                        </a:rPr>
                      </a:br>
                      <a:r>
                        <a:rPr lang="pl-PL" sz="1200">
                          <a:effectLst/>
                        </a:rPr>
                        <a:t>na celu ograniczenie antropopresji na wody powierzchniowe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3869369338"/>
                  </a:ext>
                </a:extLst>
              </a:tr>
              <a:tr h="2789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4.2.6 Rozwój i wzrost znaczenia gospodarki o obiegu zamkniętym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2181579098"/>
                  </a:ext>
                </a:extLst>
              </a:tr>
              <a:tr h="7109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4.3 Budowanie świadomości ekologicznej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4.3.1 Podnoszenie świadomości ekologicznej mieszkańców </a:t>
                      </a:r>
                      <a:br>
                        <a:rPr lang="pl-PL" sz="1200">
                          <a:effectLst/>
                        </a:rPr>
                      </a:br>
                      <a:r>
                        <a:rPr lang="pl-PL" sz="1200">
                          <a:effectLst/>
                        </a:rPr>
                        <a:t>i kształtowanie postaw </a:t>
                      </a:r>
                      <a:br>
                        <a:rPr lang="pl-PL" sz="1200">
                          <a:effectLst/>
                        </a:rPr>
                      </a:br>
                      <a:r>
                        <a:rPr lang="pl-PL" sz="1200">
                          <a:effectLst/>
                        </a:rPr>
                        <a:t>pro-ekologicznych, w tym działań </a:t>
                      </a:r>
                      <a:br>
                        <a:rPr lang="pl-PL" sz="1200">
                          <a:effectLst/>
                        </a:rPr>
                      </a:br>
                      <a:r>
                        <a:rPr lang="pl-PL" sz="1200">
                          <a:effectLst/>
                        </a:rPr>
                        <a:t>na rzecz adaptacji do zmian klimatu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402011362"/>
                  </a:ext>
                </a:extLst>
              </a:tr>
              <a:tr h="74989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4.4 Wsparcie inicjatyw tworzących spółdzielnie energetyczne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4.4.1. Powołanie spółdzielni energetycznej przez mieszkańców / przedsiębiorców</a:t>
                      </a:r>
                    </a:p>
                    <a:p>
                      <a:pPr indent="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4.4.2. Powołanie spółdzielni energetycznej przez Gminę Nieporęt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2851071132"/>
                  </a:ext>
                </a:extLst>
              </a:tr>
            </a:tbl>
          </a:graphicData>
        </a:graphic>
      </p:graphicFrame>
      <p:pic>
        <p:nvPicPr>
          <p:cNvPr id="5" name="Picture 4" descr="Wieści Nieporęckie – Gmina Nieporęt">
            <a:extLst>
              <a:ext uri="{FF2B5EF4-FFF2-40B4-BE49-F238E27FC236}">
                <a16:creationId xmlns:a16="http://schemas.microsoft.com/office/drawing/2014/main" id="{62D9F711-2F6F-1589-F3C1-F9CECB831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490" y="195563"/>
            <a:ext cx="994692" cy="12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54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"/>
          <p:cNvSpPr txBox="1"/>
          <p:nvPr/>
        </p:nvSpPr>
        <p:spPr>
          <a:xfrm>
            <a:off x="765320" y="1321861"/>
            <a:ext cx="10980357" cy="356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pl-PL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0"/>
          <p:cNvSpPr txBox="1"/>
          <p:nvPr/>
        </p:nvSpPr>
        <p:spPr>
          <a:xfrm>
            <a:off x="614872" y="164561"/>
            <a:ext cx="8520600" cy="81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pl-PL" sz="28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CEL STRATEGICZNY V</a:t>
            </a:r>
          </a:p>
        </p:txBody>
      </p:sp>
      <p:sp>
        <p:nvSpPr>
          <p:cNvPr id="9" name="Google Shape;93;p1">
            <a:extLst>
              <a:ext uri="{FF2B5EF4-FFF2-40B4-BE49-F238E27FC236}">
                <a16:creationId xmlns:a16="http://schemas.microsoft.com/office/drawing/2014/main" id="{556ACAE0-C293-4DFD-8229-F6D278AF76D2}"/>
              </a:ext>
            </a:extLst>
          </p:cNvPr>
          <p:cNvSpPr/>
          <p:nvPr/>
        </p:nvSpPr>
        <p:spPr>
          <a:xfrm>
            <a:off x="0" y="0"/>
            <a:ext cx="446323" cy="6858000"/>
          </a:xfrm>
          <a:prstGeom prst="rect">
            <a:avLst/>
          </a:prstGeom>
          <a:solidFill>
            <a:srgbClr val="0E2D91"/>
          </a:solidFill>
          <a:ln w="12700" cap="flat" cmpd="sng">
            <a:solidFill>
              <a:srgbClr val="353E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70C0"/>
              </a:solidFill>
              <a:highlight>
                <a:srgbClr val="000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4;p1">
            <a:extLst>
              <a:ext uri="{FF2B5EF4-FFF2-40B4-BE49-F238E27FC236}">
                <a16:creationId xmlns:a16="http://schemas.microsoft.com/office/drawing/2014/main" id="{01F218A0-2E84-4589-B31A-87B304D062B8}"/>
              </a:ext>
            </a:extLst>
          </p:cNvPr>
          <p:cNvSpPr/>
          <p:nvPr/>
        </p:nvSpPr>
        <p:spPr>
          <a:xfrm>
            <a:off x="446323" y="0"/>
            <a:ext cx="116200" cy="6858000"/>
          </a:xfrm>
          <a:prstGeom prst="rect">
            <a:avLst/>
          </a:prstGeom>
          <a:solidFill>
            <a:srgbClr val="CBA3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10558F1-0E6B-57EA-720B-78FA1F7D1D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43548"/>
              </p:ext>
            </p:extLst>
          </p:nvPr>
        </p:nvGraphicFramePr>
        <p:xfrm>
          <a:off x="753953" y="664003"/>
          <a:ext cx="9766861" cy="44713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87781">
                  <a:extLst>
                    <a:ext uri="{9D8B030D-6E8A-4147-A177-3AD203B41FA5}">
                      <a16:colId xmlns:a16="http://schemas.microsoft.com/office/drawing/2014/main" val="1550822034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023176785"/>
                    </a:ext>
                  </a:extLst>
                </a:gridCol>
                <a:gridCol w="5516880">
                  <a:extLst>
                    <a:ext uri="{9D8B030D-6E8A-4147-A177-3AD203B41FA5}">
                      <a16:colId xmlns:a16="http://schemas.microsoft.com/office/drawing/2014/main" val="142198869"/>
                    </a:ext>
                  </a:extLst>
                </a:gridCol>
              </a:tblGrid>
              <a:tr h="116805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Cel strategiczny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Cele operacyjne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Kierunki działań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2467928279"/>
                  </a:ext>
                </a:extLst>
              </a:tr>
              <a:tr h="363258">
                <a:tc rowSpan="10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Gmina aktywna społecznie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5.1 Podejmowanie działań </a:t>
                      </a:r>
                      <a:br>
                        <a:rPr lang="pl-PL" sz="1200">
                          <a:effectLst/>
                        </a:rPr>
                      </a:br>
                      <a:r>
                        <a:rPr lang="pl-PL" sz="1200">
                          <a:effectLst/>
                        </a:rPr>
                        <a:t>na rzecz integracji</a:t>
                      </a: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mieszkańców</a:t>
                      </a: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i przeciwdziałania wykluczeniu społecznemu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5.1.1 Zintensyfikowanie działań </a:t>
                      </a:r>
                      <a:br>
                        <a:rPr lang="pl-PL" sz="1200">
                          <a:effectLst/>
                        </a:rPr>
                      </a:br>
                      <a:r>
                        <a:rPr lang="pl-PL" sz="1200">
                          <a:effectLst/>
                        </a:rPr>
                        <a:t>w obszarze kultury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3287787027"/>
                  </a:ext>
                </a:extLst>
              </a:tr>
              <a:tr h="36325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5.1.2 Zwiększenie oferty inicjatyw </a:t>
                      </a:r>
                      <a:br>
                        <a:rPr lang="pl-PL" sz="1200">
                          <a:effectLst/>
                        </a:rPr>
                      </a:br>
                      <a:r>
                        <a:rPr lang="pl-PL" sz="1200">
                          <a:effectLst/>
                        </a:rPr>
                        <a:t>dla seniorów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4245981150"/>
                  </a:ext>
                </a:extLst>
              </a:tr>
              <a:tr h="54566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5.1.3 Zwiększenie dostępności wydarzeń gminnych dla osób zagrożonych wykluczeniem społecznym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2501173166"/>
                  </a:ext>
                </a:extLst>
              </a:tr>
              <a:tr h="36325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5.2 Podejmowanie działań </a:t>
                      </a:r>
                      <a:br>
                        <a:rPr lang="pl-PL" sz="1200">
                          <a:effectLst/>
                        </a:rPr>
                      </a:br>
                      <a:r>
                        <a:rPr lang="pl-PL" sz="1200">
                          <a:effectLst/>
                        </a:rPr>
                        <a:t>na rzecz wzmacniania</a:t>
                      </a:r>
                    </a:p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przynależności mieszkańców do Gminy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5.2.1 Podejmowanie działań mających na celu aktywizację społeczną mieszkańców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192145655"/>
                  </a:ext>
                </a:extLst>
              </a:tr>
              <a:tr h="48695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5.2.2 Podejmowanie działań mających na celu zaangażowanie młodzieży w życie gminy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3071201637"/>
                  </a:ext>
                </a:extLst>
              </a:tr>
              <a:tr h="23955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5.2.3 Rozwój budżetu obywatelskiego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1969958576"/>
                  </a:ext>
                </a:extLst>
              </a:tr>
              <a:tr h="48695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5.3 Wysoka jakość usług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5.3.1 Prowadzenie działań edukacyjnych w zakresie profilaktyki zdrowotnej </a:t>
                      </a:r>
                      <a:br>
                        <a:rPr lang="pl-PL" sz="1200">
                          <a:effectLst/>
                        </a:rPr>
                      </a:br>
                      <a:r>
                        <a:rPr lang="pl-PL" sz="1200">
                          <a:effectLst/>
                        </a:rPr>
                        <a:t>dla społeczeństwa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4191755636"/>
                  </a:ext>
                </a:extLst>
              </a:tr>
              <a:tr h="61065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5.3.2 Podnoszenie jakości usług medycznych świadczonych na obszarze gminy i infrastruktury placówek ochrony zdrowia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1197039115"/>
                  </a:ext>
                </a:extLst>
              </a:tr>
              <a:tr h="23955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5.3.3 Podnoszenie jakości usług oświatowych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454415812"/>
                  </a:ext>
                </a:extLst>
              </a:tr>
              <a:tr h="48695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</a:rPr>
                        <a:t>5.3.4 Centrum Oświatowe dla zachodniej części gminy (m.in. Stanisławów Drugi, Wola Aleksandra)</a:t>
                      </a:r>
                      <a:endParaRPr lang="pl-PL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412" marR="12412" marT="0" marB="0" anchor="ctr"/>
                </a:tc>
                <a:extLst>
                  <a:ext uri="{0D108BD9-81ED-4DB2-BD59-A6C34878D82A}">
                    <a16:rowId xmlns:a16="http://schemas.microsoft.com/office/drawing/2014/main" val="1234509258"/>
                  </a:ext>
                </a:extLst>
              </a:tr>
            </a:tbl>
          </a:graphicData>
        </a:graphic>
      </p:graphicFrame>
      <p:pic>
        <p:nvPicPr>
          <p:cNvPr id="5" name="Picture 4" descr="Wieści Nieporęckie – Gmina Nieporęt">
            <a:extLst>
              <a:ext uri="{FF2B5EF4-FFF2-40B4-BE49-F238E27FC236}">
                <a16:creationId xmlns:a16="http://schemas.microsoft.com/office/drawing/2014/main" id="{7DBA383A-72DA-330C-96F9-0B0C01E21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490" y="195563"/>
            <a:ext cx="994692" cy="12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8FF1DBC-17D3-10D7-D61C-315D7A1F0A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4" t="11129" r="2836" b="80557"/>
          <a:stretch/>
        </p:blipFill>
        <p:spPr>
          <a:xfrm>
            <a:off x="9617936" y="5781071"/>
            <a:ext cx="2575217" cy="10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20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1954FCB-16DC-4884-A5D6-BDA9A5510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1"/>
          <a:stretch/>
        </p:blipFill>
        <p:spPr bwMode="auto">
          <a:xfrm>
            <a:off x="0" y="0"/>
            <a:ext cx="933254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7" name="Google Shape;517;p21"/>
          <p:cNvSpPr txBox="1"/>
          <p:nvPr/>
        </p:nvSpPr>
        <p:spPr>
          <a:xfrm>
            <a:off x="9528075" y="256032"/>
            <a:ext cx="2234655" cy="57607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6675" tIns="28325" rIns="56675" bIns="283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OLP Sp. z o.o.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adres biura w Łodzi: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ul. Traugutta 25 lok 1507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90-113 Łódź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KRS: 0000553766   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NIP: 7252084980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Maciej Kowalczyk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+48 607 929 905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biuro@phenohorizon.com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2" name="Google Shape;522;p21"/>
          <p:cNvGrpSpPr/>
          <p:nvPr/>
        </p:nvGrpSpPr>
        <p:grpSpPr>
          <a:xfrm rot="-2181722">
            <a:off x="3519624" y="108934"/>
            <a:ext cx="1872511" cy="3589112"/>
            <a:chOff x="5126038" y="1379538"/>
            <a:chExt cx="1933500" cy="3927513"/>
          </a:xfrm>
        </p:grpSpPr>
        <p:sp>
          <p:nvSpPr>
            <p:cNvPr id="523" name="Google Shape;523;p21"/>
            <p:cNvSpPr/>
            <p:nvPr/>
          </p:nvSpPr>
          <p:spPr>
            <a:xfrm>
              <a:off x="5807076" y="4344988"/>
              <a:ext cx="139800" cy="538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5502"/>
                  </a:moveTo>
                  <a:cubicBezTo>
                    <a:pt x="120000" y="6889"/>
                    <a:pt x="93333" y="0"/>
                    <a:pt x="60000" y="0"/>
                  </a:cubicBezTo>
                  <a:cubicBezTo>
                    <a:pt x="26666" y="0"/>
                    <a:pt x="0" y="6889"/>
                    <a:pt x="0" y="15502"/>
                  </a:cubicBezTo>
                  <a:cubicBezTo>
                    <a:pt x="0" y="24114"/>
                    <a:pt x="60000" y="119999"/>
                    <a:pt x="60000" y="119999"/>
                  </a:cubicBezTo>
                  <a:cubicBezTo>
                    <a:pt x="60000" y="119999"/>
                    <a:pt x="120000" y="24114"/>
                    <a:pt x="120000" y="1550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1"/>
            <p:cNvSpPr/>
            <p:nvPr/>
          </p:nvSpPr>
          <p:spPr>
            <a:xfrm>
              <a:off x="6021388" y="4768851"/>
              <a:ext cx="139800" cy="538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5502"/>
                  </a:moveTo>
                  <a:cubicBezTo>
                    <a:pt x="120000" y="6889"/>
                    <a:pt x="93333" y="0"/>
                    <a:pt x="60000" y="0"/>
                  </a:cubicBezTo>
                  <a:cubicBezTo>
                    <a:pt x="26666" y="0"/>
                    <a:pt x="0" y="6889"/>
                    <a:pt x="0" y="15502"/>
                  </a:cubicBezTo>
                  <a:cubicBezTo>
                    <a:pt x="0" y="24114"/>
                    <a:pt x="60000" y="119999"/>
                    <a:pt x="60000" y="119999"/>
                  </a:cubicBezTo>
                  <a:cubicBezTo>
                    <a:pt x="60000" y="119999"/>
                    <a:pt x="120000" y="24114"/>
                    <a:pt x="120000" y="1550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1"/>
            <p:cNvSpPr/>
            <p:nvPr/>
          </p:nvSpPr>
          <p:spPr>
            <a:xfrm>
              <a:off x="6243638" y="4414838"/>
              <a:ext cx="139800" cy="536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5502"/>
                  </a:moveTo>
                  <a:cubicBezTo>
                    <a:pt x="120000" y="6889"/>
                    <a:pt x="93333" y="0"/>
                    <a:pt x="60000" y="0"/>
                  </a:cubicBezTo>
                  <a:cubicBezTo>
                    <a:pt x="26666" y="0"/>
                    <a:pt x="0" y="6889"/>
                    <a:pt x="0" y="15502"/>
                  </a:cubicBezTo>
                  <a:cubicBezTo>
                    <a:pt x="0" y="24114"/>
                    <a:pt x="60000" y="119999"/>
                    <a:pt x="60000" y="119999"/>
                  </a:cubicBezTo>
                  <a:cubicBezTo>
                    <a:pt x="60000" y="119999"/>
                    <a:pt x="120000" y="24114"/>
                    <a:pt x="120000" y="1550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1"/>
            <p:cNvSpPr/>
            <p:nvPr/>
          </p:nvSpPr>
          <p:spPr>
            <a:xfrm>
              <a:off x="5126038" y="3352801"/>
              <a:ext cx="1933500" cy="1320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80" y="64000"/>
                  </a:moveTo>
                  <a:cubicBezTo>
                    <a:pt x="85446" y="64000"/>
                    <a:pt x="107167" y="87182"/>
                    <a:pt x="115895" y="120000"/>
                  </a:cubicBezTo>
                  <a:cubicBezTo>
                    <a:pt x="118565" y="110072"/>
                    <a:pt x="120000" y="99270"/>
                    <a:pt x="120000" y="88000"/>
                  </a:cubicBezTo>
                  <a:cubicBezTo>
                    <a:pt x="120000" y="39416"/>
                    <a:pt x="93098" y="0"/>
                    <a:pt x="59980" y="0"/>
                  </a:cubicBezTo>
                  <a:cubicBezTo>
                    <a:pt x="26821" y="0"/>
                    <a:pt x="0" y="39416"/>
                    <a:pt x="0" y="87883"/>
                  </a:cubicBezTo>
                  <a:cubicBezTo>
                    <a:pt x="0" y="99211"/>
                    <a:pt x="1474" y="109956"/>
                    <a:pt x="4104" y="119883"/>
                  </a:cubicBezTo>
                  <a:cubicBezTo>
                    <a:pt x="12793" y="87182"/>
                    <a:pt x="34553" y="64000"/>
                    <a:pt x="59980" y="64000"/>
                  </a:cubicBezTo>
                  <a:close/>
                </a:path>
              </a:pathLst>
            </a:custGeom>
            <a:solidFill>
              <a:srgbClr val="ED3A5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1"/>
            <p:cNvSpPr/>
            <p:nvPr/>
          </p:nvSpPr>
          <p:spPr>
            <a:xfrm>
              <a:off x="6338888" y="3386138"/>
              <a:ext cx="720600" cy="1287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5628"/>
                  </a:lnTo>
                  <a:cubicBezTo>
                    <a:pt x="49946" y="72934"/>
                    <a:pt x="90481" y="93413"/>
                    <a:pt x="108983" y="120000"/>
                  </a:cubicBezTo>
                  <a:cubicBezTo>
                    <a:pt x="116149" y="109820"/>
                    <a:pt x="120000" y="98742"/>
                    <a:pt x="120000" y="87185"/>
                  </a:cubicBezTo>
                  <a:cubicBezTo>
                    <a:pt x="120000" y="45329"/>
                    <a:pt x="69090" y="10179"/>
                    <a:pt x="0" y="0"/>
                  </a:cubicBezTo>
                  <a:close/>
                </a:path>
              </a:pathLst>
            </a:custGeom>
            <a:solidFill>
              <a:srgbClr val="BC33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21"/>
            <p:cNvSpPr/>
            <p:nvPr/>
          </p:nvSpPr>
          <p:spPr>
            <a:xfrm>
              <a:off x="5495926" y="1381126"/>
              <a:ext cx="1195500" cy="2856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67" y="117759"/>
                  </a:moveTo>
                  <a:cubicBezTo>
                    <a:pt x="71961" y="117759"/>
                    <a:pt x="83439" y="118542"/>
                    <a:pt x="94271" y="120000"/>
                  </a:cubicBezTo>
                  <a:cubicBezTo>
                    <a:pt x="110392" y="106396"/>
                    <a:pt x="120000" y="88852"/>
                    <a:pt x="120000" y="69716"/>
                  </a:cubicBezTo>
                  <a:cubicBezTo>
                    <a:pt x="120000" y="39271"/>
                    <a:pt x="95561" y="12928"/>
                    <a:pt x="59967" y="0"/>
                  </a:cubicBezTo>
                  <a:cubicBezTo>
                    <a:pt x="24373" y="12928"/>
                    <a:pt x="0" y="39271"/>
                    <a:pt x="0" y="69716"/>
                  </a:cubicBezTo>
                  <a:cubicBezTo>
                    <a:pt x="0" y="88852"/>
                    <a:pt x="9672" y="106423"/>
                    <a:pt x="25663" y="120000"/>
                  </a:cubicBezTo>
                  <a:cubicBezTo>
                    <a:pt x="36496" y="118542"/>
                    <a:pt x="48038" y="117759"/>
                    <a:pt x="59967" y="117759"/>
                  </a:cubicBezTo>
                  <a:close/>
                </a:path>
              </a:pathLst>
            </a:custGeom>
            <a:solidFill>
              <a:srgbClr val="FEAC1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21"/>
            <p:cNvSpPr/>
            <p:nvPr/>
          </p:nvSpPr>
          <p:spPr>
            <a:xfrm>
              <a:off x="6089651" y="1379538"/>
              <a:ext cx="601800" cy="285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41" y="0"/>
                  </a:moveTo>
                  <a:lnTo>
                    <a:pt x="0" y="134"/>
                  </a:lnTo>
                  <a:lnTo>
                    <a:pt x="0" y="117760"/>
                  </a:lnTo>
                  <a:lnTo>
                    <a:pt x="641" y="117760"/>
                  </a:lnTo>
                  <a:cubicBezTo>
                    <a:pt x="24487" y="117760"/>
                    <a:pt x="47307" y="118542"/>
                    <a:pt x="68846" y="120000"/>
                  </a:cubicBezTo>
                  <a:cubicBezTo>
                    <a:pt x="100897" y="106399"/>
                    <a:pt x="120000" y="88859"/>
                    <a:pt x="120000" y="69727"/>
                  </a:cubicBezTo>
                  <a:cubicBezTo>
                    <a:pt x="120000" y="39289"/>
                    <a:pt x="71410" y="12952"/>
                    <a:pt x="641" y="0"/>
                  </a:cubicBezTo>
                  <a:close/>
                </a:path>
              </a:pathLst>
            </a:custGeom>
            <a:solidFill>
              <a:srgbClr val="FE82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21"/>
            <p:cNvSpPr/>
            <p:nvPr/>
          </p:nvSpPr>
          <p:spPr>
            <a:xfrm>
              <a:off x="5651501" y="1379538"/>
              <a:ext cx="882600" cy="7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56" y="117470"/>
                  </a:moveTo>
                  <a:cubicBezTo>
                    <a:pt x="80407" y="117470"/>
                    <a:pt x="100422" y="118350"/>
                    <a:pt x="120000" y="120000"/>
                  </a:cubicBezTo>
                  <a:cubicBezTo>
                    <a:pt x="105666" y="68964"/>
                    <a:pt x="84777" y="27167"/>
                    <a:pt x="59956" y="0"/>
                  </a:cubicBezTo>
                  <a:cubicBezTo>
                    <a:pt x="35134" y="27167"/>
                    <a:pt x="14333" y="68964"/>
                    <a:pt x="0" y="120000"/>
                  </a:cubicBezTo>
                  <a:cubicBezTo>
                    <a:pt x="19577" y="118350"/>
                    <a:pt x="39592" y="117470"/>
                    <a:pt x="59956" y="117470"/>
                  </a:cubicBezTo>
                  <a:close/>
                </a:path>
              </a:pathLst>
            </a:custGeom>
            <a:solidFill>
              <a:srgbClr val="DE44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21"/>
            <p:cNvSpPr/>
            <p:nvPr/>
          </p:nvSpPr>
          <p:spPr>
            <a:xfrm>
              <a:off x="6089651" y="1379538"/>
              <a:ext cx="444600" cy="7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49"/>
                  </a:moveTo>
                  <a:lnTo>
                    <a:pt x="0" y="117470"/>
                  </a:lnTo>
                  <a:lnTo>
                    <a:pt x="867" y="117470"/>
                  </a:lnTo>
                  <a:cubicBezTo>
                    <a:pt x="41445" y="117470"/>
                    <a:pt x="81156" y="118350"/>
                    <a:pt x="120000" y="120000"/>
                  </a:cubicBezTo>
                  <a:cubicBezTo>
                    <a:pt x="91560" y="68964"/>
                    <a:pt x="50115" y="27167"/>
                    <a:pt x="867" y="0"/>
                  </a:cubicBezTo>
                  <a:cubicBezTo>
                    <a:pt x="693" y="329"/>
                    <a:pt x="173" y="439"/>
                    <a:pt x="0" y="549"/>
                  </a:cubicBezTo>
                  <a:close/>
                </a:path>
              </a:pathLst>
            </a:custGeom>
            <a:solidFill>
              <a:srgbClr val="BC33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21"/>
            <p:cNvSpPr/>
            <p:nvPr/>
          </p:nvSpPr>
          <p:spPr>
            <a:xfrm>
              <a:off x="5964238" y="3294063"/>
              <a:ext cx="257100" cy="138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24600" y="11162"/>
                    <a:pt x="0" y="33823"/>
                    <a:pt x="0" y="60000"/>
                  </a:cubicBezTo>
                  <a:cubicBezTo>
                    <a:pt x="0" y="86176"/>
                    <a:pt x="24600" y="108837"/>
                    <a:pt x="60000" y="120000"/>
                  </a:cubicBezTo>
                  <a:cubicBezTo>
                    <a:pt x="95700" y="108837"/>
                    <a:pt x="120000" y="86176"/>
                    <a:pt x="120000" y="60000"/>
                  </a:cubicBezTo>
                  <a:cubicBezTo>
                    <a:pt x="120000" y="33823"/>
                    <a:pt x="95700" y="11162"/>
                    <a:pt x="60000" y="0"/>
                  </a:cubicBezTo>
                  <a:close/>
                </a:path>
              </a:pathLst>
            </a:custGeom>
            <a:solidFill>
              <a:srgbClr val="DE44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21"/>
            <p:cNvSpPr/>
            <p:nvPr/>
          </p:nvSpPr>
          <p:spPr>
            <a:xfrm>
              <a:off x="6089651" y="3294063"/>
              <a:ext cx="131700" cy="138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13"/>
                  </a:moveTo>
                  <a:lnTo>
                    <a:pt x="0" y="119441"/>
                  </a:lnTo>
                  <a:cubicBezTo>
                    <a:pt x="585" y="119609"/>
                    <a:pt x="2341" y="119832"/>
                    <a:pt x="2926" y="120000"/>
                  </a:cubicBezTo>
                  <a:cubicBezTo>
                    <a:pt x="72585" y="108837"/>
                    <a:pt x="120000" y="86176"/>
                    <a:pt x="120000" y="60000"/>
                  </a:cubicBezTo>
                  <a:cubicBezTo>
                    <a:pt x="120000" y="33823"/>
                    <a:pt x="72585" y="11162"/>
                    <a:pt x="2926" y="0"/>
                  </a:cubicBezTo>
                  <a:cubicBezTo>
                    <a:pt x="2341" y="223"/>
                    <a:pt x="585" y="446"/>
                    <a:pt x="0" y="613"/>
                  </a:cubicBezTo>
                  <a:close/>
                </a:path>
              </a:pathLst>
            </a:custGeom>
            <a:solidFill>
              <a:srgbClr val="BC33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21"/>
            <p:cNvSpPr/>
            <p:nvPr/>
          </p:nvSpPr>
          <p:spPr>
            <a:xfrm>
              <a:off x="5757863" y="2368551"/>
              <a:ext cx="669900" cy="6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42" y="120000"/>
                  </a:moveTo>
                  <a:cubicBezTo>
                    <a:pt x="26870" y="120000"/>
                    <a:pt x="0" y="93014"/>
                    <a:pt x="0" y="59942"/>
                  </a:cubicBezTo>
                  <a:cubicBezTo>
                    <a:pt x="0" y="26870"/>
                    <a:pt x="26870" y="0"/>
                    <a:pt x="59942" y="0"/>
                  </a:cubicBezTo>
                  <a:cubicBezTo>
                    <a:pt x="93014" y="0"/>
                    <a:pt x="120000" y="26870"/>
                    <a:pt x="120000" y="59942"/>
                  </a:cubicBezTo>
                  <a:cubicBezTo>
                    <a:pt x="120000" y="93014"/>
                    <a:pt x="93014" y="120000"/>
                    <a:pt x="59942" y="120000"/>
                  </a:cubicBezTo>
                  <a:lnTo>
                    <a:pt x="59942" y="120000"/>
                  </a:lnTo>
                  <a:close/>
                </a:path>
              </a:pathLst>
            </a:custGeom>
            <a:solidFill>
              <a:srgbClr val="15B0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21"/>
            <p:cNvSpPr/>
            <p:nvPr/>
          </p:nvSpPr>
          <p:spPr>
            <a:xfrm>
              <a:off x="5859463" y="2470151"/>
              <a:ext cx="466800" cy="466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82" y="0"/>
                  </a:moveTo>
                  <a:cubicBezTo>
                    <a:pt x="27070" y="0"/>
                    <a:pt x="330" y="26942"/>
                    <a:pt x="0" y="60000"/>
                  </a:cubicBezTo>
                  <a:cubicBezTo>
                    <a:pt x="0" y="93057"/>
                    <a:pt x="26905" y="120000"/>
                    <a:pt x="60082" y="120000"/>
                  </a:cubicBezTo>
                  <a:cubicBezTo>
                    <a:pt x="93094" y="120000"/>
                    <a:pt x="120000" y="93057"/>
                    <a:pt x="120000" y="60000"/>
                  </a:cubicBezTo>
                  <a:cubicBezTo>
                    <a:pt x="120000" y="26942"/>
                    <a:pt x="93094" y="0"/>
                    <a:pt x="60082" y="0"/>
                  </a:cubicBezTo>
                  <a:lnTo>
                    <a:pt x="600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21"/>
            <p:cNvSpPr/>
            <p:nvPr/>
          </p:nvSpPr>
          <p:spPr>
            <a:xfrm>
              <a:off x="6089651" y="2366963"/>
              <a:ext cx="338100" cy="6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6" y="0"/>
                  </a:moveTo>
                  <a:lnTo>
                    <a:pt x="0" y="0"/>
                  </a:lnTo>
                  <a:lnTo>
                    <a:pt x="0" y="18355"/>
                  </a:lnTo>
                  <a:lnTo>
                    <a:pt x="1136" y="18355"/>
                  </a:lnTo>
                  <a:cubicBezTo>
                    <a:pt x="46590" y="18355"/>
                    <a:pt x="83636" y="37055"/>
                    <a:pt x="83636" y="60000"/>
                  </a:cubicBezTo>
                  <a:cubicBezTo>
                    <a:pt x="83636" y="82944"/>
                    <a:pt x="46590" y="101644"/>
                    <a:pt x="1136" y="101644"/>
                  </a:cubicBezTo>
                  <a:lnTo>
                    <a:pt x="0" y="101644"/>
                  </a:lnTo>
                  <a:lnTo>
                    <a:pt x="0" y="120000"/>
                  </a:lnTo>
                  <a:lnTo>
                    <a:pt x="1136" y="120000"/>
                  </a:lnTo>
                  <a:cubicBezTo>
                    <a:pt x="66590" y="120000"/>
                    <a:pt x="120000" y="93040"/>
                    <a:pt x="120000" y="60000"/>
                  </a:cubicBezTo>
                  <a:cubicBezTo>
                    <a:pt x="120000" y="26959"/>
                    <a:pt x="66590" y="0"/>
                    <a:pt x="1136" y="0"/>
                  </a:cubicBezTo>
                  <a:close/>
                </a:path>
              </a:pathLst>
            </a:custGeom>
            <a:solidFill>
              <a:srgbClr val="1695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21"/>
            <p:cNvSpPr/>
            <p:nvPr/>
          </p:nvSpPr>
          <p:spPr>
            <a:xfrm>
              <a:off x="6089651" y="2470151"/>
              <a:ext cx="236400" cy="466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9917"/>
                  </a:moveTo>
                  <a:cubicBezTo>
                    <a:pt x="120000" y="26905"/>
                    <a:pt x="66847" y="0"/>
                    <a:pt x="1630" y="0"/>
                  </a:cubicBezTo>
                  <a:lnTo>
                    <a:pt x="0" y="0"/>
                  </a:lnTo>
                  <a:lnTo>
                    <a:pt x="0" y="119834"/>
                  </a:lnTo>
                  <a:lnTo>
                    <a:pt x="1630" y="119834"/>
                  </a:lnTo>
                  <a:cubicBezTo>
                    <a:pt x="66847" y="120000"/>
                    <a:pt x="120000" y="93094"/>
                    <a:pt x="120000" y="59917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93;p1">
            <a:extLst>
              <a:ext uri="{FF2B5EF4-FFF2-40B4-BE49-F238E27FC236}">
                <a16:creationId xmlns:a16="http://schemas.microsoft.com/office/drawing/2014/main" id="{541DFAC0-A198-4CF2-9A7A-E0C8904EEA0A}"/>
              </a:ext>
            </a:extLst>
          </p:cNvPr>
          <p:cNvSpPr/>
          <p:nvPr/>
        </p:nvSpPr>
        <p:spPr>
          <a:xfrm>
            <a:off x="0" y="0"/>
            <a:ext cx="446323" cy="6858000"/>
          </a:xfrm>
          <a:prstGeom prst="rect">
            <a:avLst/>
          </a:prstGeom>
          <a:solidFill>
            <a:srgbClr val="0E2D91"/>
          </a:solidFill>
          <a:ln w="12700" cap="flat" cmpd="sng">
            <a:solidFill>
              <a:srgbClr val="353E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70C0"/>
              </a:solidFill>
              <a:highlight>
                <a:srgbClr val="000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94;p1">
            <a:extLst>
              <a:ext uri="{FF2B5EF4-FFF2-40B4-BE49-F238E27FC236}">
                <a16:creationId xmlns:a16="http://schemas.microsoft.com/office/drawing/2014/main" id="{9302097A-34A3-4A0A-BC47-B30EDBC4F323}"/>
              </a:ext>
            </a:extLst>
          </p:cNvPr>
          <p:cNvSpPr/>
          <p:nvPr/>
        </p:nvSpPr>
        <p:spPr>
          <a:xfrm>
            <a:off x="446323" y="0"/>
            <a:ext cx="116200" cy="6858000"/>
          </a:xfrm>
          <a:prstGeom prst="rect">
            <a:avLst/>
          </a:prstGeom>
          <a:solidFill>
            <a:srgbClr val="CBA3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7BA0D13-D616-4500-2A00-26F620B69D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4" t="11129" r="2836" b="80557"/>
          <a:stretch/>
        </p:blipFill>
        <p:spPr>
          <a:xfrm>
            <a:off x="9466829" y="1606263"/>
            <a:ext cx="2575217" cy="104405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FB150B3-EC02-E76C-93F8-F413C9C58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50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B0B1F7D2-3931-D37F-8C26-122FC9A4A9F4}"/>
              </a:ext>
            </a:extLst>
          </p:cNvPr>
          <p:cNvSpPr/>
          <p:nvPr/>
        </p:nvSpPr>
        <p:spPr>
          <a:xfrm>
            <a:off x="0" y="0"/>
            <a:ext cx="12192000" cy="5878286"/>
          </a:xfrm>
          <a:prstGeom prst="rect">
            <a:avLst/>
          </a:prstGeom>
          <a:solidFill>
            <a:srgbClr val="00707B"/>
          </a:solidFill>
          <a:ln>
            <a:solidFill>
              <a:srgbClr val="007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707B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826F7D1-ECC1-AFE1-45BF-8915CC9CF23A}"/>
              </a:ext>
            </a:extLst>
          </p:cNvPr>
          <p:cNvSpPr txBox="1"/>
          <p:nvPr/>
        </p:nvSpPr>
        <p:spPr>
          <a:xfrm>
            <a:off x="642257" y="2361709"/>
            <a:ext cx="10907486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8800" b="1">
                <a:solidFill>
                  <a:schemeClr val="bg1"/>
                </a:solidFill>
                <a:latin typeface="Futura New Demi" panose="020B0502020204020303" pitchFamily="34" charset="0"/>
              </a:rPr>
              <a:t>JAK PRACUJEMY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04A675B-A7A7-BD79-30B0-2F6186432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7983" y="6227378"/>
            <a:ext cx="694017" cy="63062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7A4A04B-75E4-C556-6E39-A9B163E8A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454" y="349725"/>
            <a:ext cx="3124537" cy="34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6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A9850142-8DBC-8758-A566-AB1136CF2766}"/>
              </a:ext>
            </a:extLst>
          </p:cNvPr>
          <p:cNvSpPr/>
          <p:nvPr/>
        </p:nvSpPr>
        <p:spPr>
          <a:xfrm>
            <a:off x="9689043" y="430325"/>
            <a:ext cx="2045208" cy="1861155"/>
          </a:xfrm>
          <a:prstGeom prst="rect">
            <a:avLst/>
          </a:prstGeom>
          <a:solidFill>
            <a:srgbClr val="0070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8CF62680-02C9-284D-746E-6E5763D81D51}"/>
              </a:ext>
            </a:extLst>
          </p:cNvPr>
          <p:cNvSpPr/>
          <p:nvPr/>
        </p:nvSpPr>
        <p:spPr>
          <a:xfrm>
            <a:off x="6779069" y="1075767"/>
            <a:ext cx="1463979" cy="14320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707B"/>
              </a:solidFill>
            </a:endParaRP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B1335DDD-616D-AA74-E342-58ABE464090C}"/>
              </a:ext>
            </a:extLst>
          </p:cNvPr>
          <p:cNvSpPr/>
          <p:nvPr/>
        </p:nvSpPr>
        <p:spPr>
          <a:xfrm>
            <a:off x="9303" y="-16901"/>
            <a:ext cx="12192002" cy="6931435"/>
          </a:xfrm>
          <a:prstGeom prst="rect">
            <a:avLst/>
          </a:prstGeom>
          <a:solidFill>
            <a:srgbClr val="007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6A365DF8-54B2-AAA4-3D9F-FC935975E523}"/>
              </a:ext>
            </a:extLst>
          </p:cNvPr>
          <p:cNvSpPr/>
          <p:nvPr/>
        </p:nvSpPr>
        <p:spPr>
          <a:xfrm>
            <a:off x="4526396" y="5509836"/>
            <a:ext cx="460792" cy="4374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8245C3F-AF51-DE39-AD96-101CC2050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4659" y="176937"/>
            <a:ext cx="2019285" cy="223335"/>
          </a:xfrm>
          <a:prstGeom prst="rect">
            <a:avLst/>
          </a:prstGeom>
        </p:spPr>
      </p:pic>
      <p:pic>
        <p:nvPicPr>
          <p:cNvPr id="4" name="Google Shape;178;p9">
            <a:extLst>
              <a:ext uri="{FF2B5EF4-FFF2-40B4-BE49-F238E27FC236}">
                <a16:creationId xmlns:a16="http://schemas.microsoft.com/office/drawing/2014/main" id="{B2DE5492-0144-B9C4-9F5F-D7EC77FC916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0367" t="1479" r="26560" b="24693"/>
          <a:stretch/>
        </p:blipFill>
        <p:spPr>
          <a:xfrm>
            <a:off x="22479" y="-16901"/>
            <a:ext cx="5722552" cy="69145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D6BDD4A-48FC-DD51-61F1-17FA5AB98FCA}"/>
              </a:ext>
            </a:extLst>
          </p:cNvPr>
          <p:cNvSpPr txBox="1"/>
          <p:nvPr/>
        </p:nvSpPr>
        <p:spPr>
          <a:xfrm>
            <a:off x="6644185" y="600515"/>
            <a:ext cx="5827792" cy="53906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b="1">
                <a:solidFill>
                  <a:schemeClr val="bg1"/>
                </a:solidFill>
                <a:latin typeface="FUTURA MEDIUM" panose="020B0602020204020303" pitchFamily="34" charset="-79"/>
                <a:cs typeface="FUTURA MEDIUM"/>
              </a:rPr>
              <a:t>Wspieramy Jednostki Samorządu </a:t>
            </a:r>
            <a:r>
              <a:rPr lang="pl-PL" sz="2000" b="1">
                <a:latin typeface="FUTURA MEDIUM" panose="020B0602020204020303" pitchFamily="34" charset="-79"/>
                <a:cs typeface="FUTURA MEDIUM"/>
              </a:rPr>
              <a:t/>
            </a:r>
            <a:br>
              <a:rPr lang="pl-PL" sz="2000" b="1">
                <a:latin typeface="FUTURA MEDIUM" panose="020B0602020204020303" pitchFamily="34" charset="-79"/>
                <a:cs typeface="FUTURA MEDIUM"/>
              </a:rPr>
            </a:br>
            <a:r>
              <a:rPr lang="pl-PL" sz="2000" b="1">
                <a:solidFill>
                  <a:schemeClr val="bg1"/>
                </a:solidFill>
                <a:latin typeface="FUTURA MEDIUM" panose="020B0602020204020303" pitchFamily="34" charset="-79"/>
                <a:cs typeface="FUTURA MEDIUM"/>
              </a:rPr>
              <a:t>Terytorialnego w następujących obszarach:</a:t>
            </a:r>
            <a:r>
              <a:rPr lang="pl-PL" sz="2000" b="1">
                <a:latin typeface="FUTURA MEDIUM" panose="020B0602020204020303" pitchFamily="34" charset="-79"/>
                <a:cs typeface="FUTURA MEDIUM"/>
              </a:rPr>
              <a:t/>
            </a:r>
            <a:br>
              <a:rPr lang="pl-PL" sz="2000" b="1">
                <a:latin typeface="FUTURA MEDIUM" panose="020B0602020204020303" pitchFamily="34" charset="-79"/>
                <a:cs typeface="FUTURA MEDIUM"/>
              </a:rPr>
            </a:br>
            <a:endParaRPr lang="pl-PL" sz="2000" b="1">
              <a:solidFill>
                <a:schemeClr val="bg1"/>
              </a:solidFill>
              <a:latin typeface="FUTURA MEDIUM" panose="020B0602020204020303" pitchFamily="34" charset="-79"/>
              <a:cs typeface="FUTURA MEDIUM"/>
            </a:endParaRPr>
          </a:p>
          <a:p>
            <a:pPr>
              <a:lnSpc>
                <a:spcPct val="150000"/>
              </a:lnSpc>
            </a:pPr>
            <a:r>
              <a:rPr lang="pl-PL" sz="2800" b="1">
                <a:solidFill>
                  <a:schemeClr val="bg1"/>
                </a:solidFill>
                <a:latin typeface="Calibri"/>
                <a:cs typeface="Calibri"/>
              </a:rPr>
              <a:t>         </a:t>
            </a:r>
            <a:r>
              <a:rPr lang="pl-PL" sz="2400" b="1">
                <a:solidFill>
                  <a:schemeClr val="bg1"/>
                </a:solidFill>
                <a:latin typeface="Calibri"/>
                <a:cs typeface="Calibri"/>
              </a:rPr>
              <a:t>Badania i analizy</a:t>
            </a:r>
            <a:r>
              <a:rPr lang="pl-PL" sz="2400" b="1">
                <a:latin typeface="Calibri"/>
                <a:cs typeface="Calibri"/>
              </a:rPr>
              <a:t/>
            </a:r>
            <a:br>
              <a:rPr lang="pl-PL" sz="2400" b="1">
                <a:latin typeface="Calibri"/>
                <a:cs typeface="Calibri"/>
              </a:rPr>
            </a:br>
            <a:r>
              <a:rPr lang="pl-PL" sz="2400" b="1">
                <a:solidFill>
                  <a:schemeClr val="bg1"/>
                </a:solidFill>
                <a:latin typeface="Calibri"/>
                <a:cs typeface="Calibri"/>
              </a:rPr>
              <a:t>           Planowanie Strategiczne</a:t>
            </a:r>
            <a:endParaRPr lang="pl-PL" sz="2400" b="1">
              <a:solidFill>
                <a:schemeClr val="bg1"/>
              </a:solidFill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pl-PL" sz="2000" b="1">
                <a:solidFill>
                  <a:schemeClr val="bg1"/>
                </a:solidFill>
                <a:latin typeface="FUTURA MEDIUM" panose="020B0602020204020303" pitchFamily="34" charset="-79"/>
                <a:cs typeface="FUTURA MEDIUM"/>
              </a:rPr>
              <a:t>           Planowanie Przestrzenne</a:t>
            </a:r>
            <a:r>
              <a:rPr lang="pl-PL" sz="2000" b="1">
                <a:latin typeface="FUTURA MEDIUM" panose="020B0602020204020303" pitchFamily="34" charset="-79"/>
                <a:cs typeface="FUTURA MEDIUM"/>
              </a:rPr>
              <a:t/>
            </a:r>
            <a:br>
              <a:rPr lang="pl-PL" sz="2000" b="1">
                <a:latin typeface="FUTURA MEDIUM" panose="020B0602020204020303" pitchFamily="34" charset="-79"/>
                <a:cs typeface="FUTURA MEDIUM"/>
              </a:rPr>
            </a:br>
            <a:r>
              <a:rPr lang="pl-PL" sz="2000" b="1">
                <a:solidFill>
                  <a:schemeClr val="bg1"/>
                </a:solidFill>
                <a:latin typeface="FUTURA MEDIUM" panose="020B0602020204020303" pitchFamily="34" charset="-79"/>
                <a:cs typeface="FUTURA MEDIUM"/>
              </a:rPr>
              <a:t>           Wspieranie rozwoju </a:t>
            </a:r>
            <a:r>
              <a:rPr lang="pl-PL" sz="2000" b="1" err="1">
                <a:solidFill>
                  <a:schemeClr val="bg1"/>
                </a:solidFill>
                <a:latin typeface="FUTURA MEDIUM" panose="020B0602020204020303" pitchFamily="34" charset="-79"/>
                <a:cs typeface="FUTURA MEDIUM"/>
              </a:rPr>
              <a:t>społ-gosp</a:t>
            </a:r>
            <a:endParaRPr lang="pl-PL" sz="2000" b="1">
              <a:solidFill>
                <a:schemeClr val="bg1"/>
              </a:solidFill>
              <a:latin typeface="FUTURA MEDIUM" panose="020B0602020204020303" pitchFamily="34" charset="-79"/>
              <a:cs typeface="FUTURA MEDIUM"/>
            </a:endParaRPr>
          </a:p>
          <a:p>
            <a:pPr>
              <a:lnSpc>
                <a:spcPct val="150000"/>
              </a:lnSpc>
            </a:pPr>
            <a:r>
              <a:rPr lang="pl-PL" sz="2000" b="1">
                <a:solidFill>
                  <a:schemeClr val="bg1"/>
                </a:solidFill>
                <a:latin typeface="FUTURA MEDIUM" panose="020B0602020204020303" pitchFamily="34" charset="-79"/>
                <a:cs typeface="FUTURA MEDIUM"/>
              </a:rPr>
              <a:t>           Tworzenie i realizacja projektów </a:t>
            </a:r>
            <a:r>
              <a:rPr lang="pl-PL" sz="2000" b="1">
                <a:latin typeface="FUTURA MEDIUM" panose="020B0602020204020303" pitchFamily="34" charset="-79"/>
                <a:cs typeface="FUTURA MEDIUM"/>
              </a:rPr>
              <a:t/>
            </a:r>
            <a:br>
              <a:rPr lang="pl-PL" sz="2000" b="1">
                <a:latin typeface="FUTURA MEDIUM" panose="020B0602020204020303" pitchFamily="34" charset="-79"/>
                <a:cs typeface="FUTURA MEDIUM"/>
              </a:rPr>
            </a:br>
            <a:r>
              <a:rPr lang="pl-PL" sz="2000" b="1">
                <a:solidFill>
                  <a:schemeClr val="bg1"/>
                </a:solidFill>
                <a:latin typeface="FUTURA MEDIUM" panose="020B0602020204020303" pitchFamily="34" charset="-79"/>
                <a:cs typeface="FUTURA MEDIUM"/>
              </a:rPr>
              <a:t>            z funduszy Green Deal   </a:t>
            </a:r>
            <a:r>
              <a:rPr lang="pl-PL" sz="2000" b="1">
                <a:latin typeface="FUTURA MEDIUM" panose="020B0602020204020303" pitchFamily="34" charset="-79"/>
                <a:cs typeface="FUTURA MEDIUM"/>
              </a:rPr>
              <a:t/>
            </a:r>
            <a:br>
              <a:rPr lang="pl-PL" sz="2000" b="1">
                <a:latin typeface="FUTURA MEDIUM" panose="020B0602020204020303" pitchFamily="34" charset="-79"/>
                <a:cs typeface="FUTURA MEDIUM"/>
              </a:rPr>
            </a:br>
            <a:r>
              <a:rPr lang="pl-PL" sz="2000" b="1">
                <a:solidFill>
                  <a:schemeClr val="bg1"/>
                </a:solidFill>
                <a:latin typeface="FUTURA MEDIUM" panose="020B0602020204020303" pitchFamily="34" charset="-79"/>
                <a:cs typeface="FUTURA MEDIUM"/>
              </a:rPr>
              <a:t>            Rewitalizacja</a:t>
            </a:r>
            <a:endParaRPr lang="pl-PL" sz="2000" b="1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>
              <a:lnSpc>
                <a:spcPct val="150000"/>
              </a:lnSpc>
            </a:pPr>
            <a:r>
              <a:rPr lang="pl-PL" sz="2000" b="1">
                <a:solidFill>
                  <a:schemeClr val="bg1"/>
                </a:solidFill>
                <a:latin typeface="FUTURA MEDIUM" panose="020B0602020204020303" pitchFamily="34" charset="-79"/>
                <a:cs typeface="FUTURA MEDIUM"/>
              </a:rPr>
              <a:t>            Edukacja i marketing miejsc</a:t>
            </a:r>
            <a:endParaRPr lang="pl-PL" sz="2000" b="1">
              <a:solidFill>
                <a:schemeClr val="bg1"/>
              </a:solidFill>
              <a:latin typeface="Futura Medium" panose="020B0602020204020303" pitchFamily="34" charset="-79"/>
              <a:cs typeface="FUTURA MEDIUM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83EF11D-10C5-1F54-AFE2-AAF5720C4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995" y="4767039"/>
            <a:ext cx="681156" cy="43991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D7859DD-AA3B-9565-80C4-52B9C93801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613" y="2888080"/>
            <a:ext cx="578744" cy="9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9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B0B1F7D2-3931-D37F-8C26-122FC9A4A9F4}"/>
              </a:ext>
            </a:extLst>
          </p:cNvPr>
          <p:cNvSpPr/>
          <p:nvPr/>
        </p:nvSpPr>
        <p:spPr>
          <a:xfrm>
            <a:off x="0" y="0"/>
            <a:ext cx="12192000" cy="5878286"/>
          </a:xfrm>
          <a:prstGeom prst="rect">
            <a:avLst/>
          </a:prstGeom>
          <a:solidFill>
            <a:srgbClr val="00707B"/>
          </a:solidFill>
          <a:ln>
            <a:solidFill>
              <a:srgbClr val="0070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00707B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826F7D1-ECC1-AFE1-45BF-8915CC9CF23A}"/>
              </a:ext>
            </a:extLst>
          </p:cNvPr>
          <p:cNvSpPr txBox="1"/>
          <p:nvPr/>
        </p:nvSpPr>
        <p:spPr>
          <a:xfrm>
            <a:off x="642257" y="2361709"/>
            <a:ext cx="10907486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l-PL" sz="8800" b="1">
                <a:solidFill>
                  <a:schemeClr val="bg1"/>
                </a:solidFill>
                <a:latin typeface="Futura New Demi" panose="020B0502020204020303" pitchFamily="34" charset="0"/>
              </a:rPr>
              <a:t>PARTNERZY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04A675B-A7A7-BD79-30B0-2F6186432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7983" y="6227378"/>
            <a:ext cx="694017" cy="63062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7A4A04B-75E4-C556-6E39-A9B163E8A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454" y="349725"/>
            <a:ext cx="3124537" cy="34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4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140FABB-D329-E808-E08C-C669A9845DE8}"/>
              </a:ext>
            </a:extLst>
          </p:cNvPr>
          <p:cNvSpPr txBox="1"/>
          <p:nvPr/>
        </p:nvSpPr>
        <p:spPr>
          <a:xfrm>
            <a:off x="501445" y="760566"/>
            <a:ext cx="54178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200" b="1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Spis treści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FEEBBF4-BD95-CECA-190A-43722C56B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233" y="6023470"/>
            <a:ext cx="694017" cy="63062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56B02C1-EB78-336D-022A-0B65203F0803}"/>
              </a:ext>
            </a:extLst>
          </p:cNvPr>
          <p:cNvSpPr txBox="1"/>
          <p:nvPr/>
        </p:nvSpPr>
        <p:spPr>
          <a:xfrm>
            <a:off x="328905" y="356137"/>
            <a:ext cx="2869896" cy="954107"/>
          </a:xfrm>
          <a:prstGeom prst="rect">
            <a:avLst/>
          </a:prstGeom>
          <a:solidFill>
            <a:srgbClr val="00707B"/>
          </a:solidFill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2800" b="1">
                <a:solidFill>
                  <a:schemeClr val="bg1"/>
                </a:solidFill>
                <a:latin typeface="Futura New Demi" panose="020B0502020204020303" pitchFamily="34" charset="0"/>
                <a:cs typeface="Futura"/>
              </a:rPr>
              <a:t>NASZA SIEĆ RELACJI</a:t>
            </a:r>
            <a:endParaRPr lang="pl-PL" sz="2800" b="1">
              <a:solidFill>
                <a:schemeClr val="bg1"/>
              </a:solidFill>
              <a:latin typeface="Futura New Demi" panose="020B0502020204020303" pitchFamily="34" charset="0"/>
              <a:cs typeface="Futura" panose="020B0602020204020303" pitchFamily="34" charset="-79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0BA7AAD-BAD0-FF00-EC87-95AE3520C64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59" y="4171276"/>
            <a:ext cx="1024374" cy="666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1BA8AC9-53DE-CED0-5C50-2C36E1E67FE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61" y="5695083"/>
            <a:ext cx="1465968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B330C81-5B0A-A7A2-4DD1-3BF157681FF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774" y="3569086"/>
            <a:ext cx="1106163" cy="343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36FF2D8-6F40-75A6-51CD-D4987E6C710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752" y="4095707"/>
            <a:ext cx="1244208" cy="802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0F00A68-463D-1242-A64F-0253991281C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250" y="4219916"/>
            <a:ext cx="1177622" cy="48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69A100B4-3459-F8D4-3517-0D682EB508A5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9" b="29658"/>
          <a:stretch/>
        </p:blipFill>
        <p:spPr bwMode="auto">
          <a:xfrm>
            <a:off x="4504235" y="3479070"/>
            <a:ext cx="1630278" cy="640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2" descr="Logo Łodzi - Urząd Miasta Łodzi">
            <a:extLst>
              <a:ext uri="{FF2B5EF4-FFF2-40B4-BE49-F238E27FC236}">
                <a16:creationId xmlns:a16="http://schemas.microsoft.com/office/drawing/2014/main" id="{08B76D79-7FB3-1219-8BFE-3AF97EA00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75" y="3545530"/>
            <a:ext cx="853252" cy="45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o pobrania - URZĄD MIASTA BOLESŁAWIEC - oficjalna witryna">
            <a:extLst>
              <a:ext uri="{FF2B5EF4-FFF2-40B4-BE49-F238E27FC236}">
                <a16:creationId xmlns:a16="http://schemas.microsoft.com/office/drawing/2014/main" id="{D87E238B-C7CD-D705-E69A-19C23BAC9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425" y="4505621"/>
            <a:ext cx="549519" cy="67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erb i Hejnał">
            <a:extLst>
              <a:ext uri="{FF2B5EF4-FFF2-40B4-BE49-F238E27FC236}">
                <a16:creationId xmlns:a16="http://schemas.microsoft.com/office/drawing/2014/main" id="{3C6B456C-8ADF-7C7F-ECD0-FAE35771F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39" y="4997999"/>
            <a:ext cx="715903" cy="5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C446DC65-F960-20B3-FB0A-6B79C37EC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975" y="4458824"/>
            <a:ext cx="598840" cy="74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1BB8EDD5-CA03-6832-5A24-C5F8D9D55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740" y="5549562"/>
            <a:ext cx="765735" cy="85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Strona główna / Brzeziny - miasto od nova">
            <a:extLst>
              <a:ext uri="{FF2B5EF4-FFF2-40B4-BE49-F238E27FC236}">
                <a16:creationId xmlns:a16="http://schemas.microsoft.com/office/drawing/2014/main" id="{903C576B-0655-1426-BF41-442D06679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290" y="4908098"/>
            <a:ext cx="1629674" cy="71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Rekomendacja od firmy Skanska S.A. | Pracownia projektowa WITO ...">
            <a:extLst>
              <a:ext uri="{FF2B5EF4-FFF2-40B4-BE49-F238E27FC236}">
                <a16:creationId xmlns:a16="http://schemas.microsoft.com/office/drawing/2014/main" id="{93296B33-449F-73F2-2DCC-5CC29F226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877" y="5643538"/>
            <a:ext cx="683511" cy="68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Bank DNB jaki kod SWIFT/BIC oraz IBAN – Studencki Hajs .pl">
            <a:extLst>
              <a:ext uri="{FF2B5EF4-FFF2-40B4-BE49-F238E27FC236}">
                <a16:creationId xmlns:a16="http://schemas.microsoft.com/office/drawing/2014/main" id="{B4BA65B4-685F-E851-F449-3BA1BBB2D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9"/>
          <a:stretch/>
        </p:blipFill>
        <p:spPr bwMode="auto">
          <a:xfrm>
            <a:off x="4618077" y="5656227"/>
            <a:ext cx="1629675" cy="82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2">
            <a:extLst>
              <a:ext uri="{FF2B5EF4-FFF2-40B4-BE49-F238E27FC236}">
                <a16:creationId xmlns:a16="http://schemas.microsoft.com/office/drawing/2014/main" id="{2C9BD14E-788D-C49B-E83E-A36CD6F8E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653" y="4840181"/>
            <a:ext cx="1283029" cy="8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9A2CAB00-2B40-FBE3-8D26-54B7D824C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201" y="5776891"/>
            <a:ext cx="526257" cy="57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Obraz 26" descr="REPAiR">
            <a:extLst>
              <a:ext uri="{FF2B5EF4-FFF2-40B4-BE49-F238E27FC236}">
                <a16:creationId xmlns:a16="http://schemas.microsoft.com/office/drawing/2014/main" id="{31561A80-C7B3-572A-9C70-97CCAFD25EDD}"/>
              </a:ext>
            </a:extLst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5" y="1070316"/>
            <a:ext cx="668020" cy="657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5640F3F7-4B66-C22E-7404-56A2B570F17F}"/>
              </a:ext>
            </a:extLst>
          </p:cNvPr>
          <p:cNvPicPr/>
          <p:nvPr/>
        </p:nvPicPr>
        <p:blipFill rotWithShape="1">
          <a:blip r:embed="rId20" cstate="print"/>
          <a:srcRect l="1901" r="63025"/>
          <a:stretch/>
        </p:blipFill>
        <p:spPr bwMode="auto">
          <a:xfrm>
            <a:off x="7467736" y="1123667"/>
            <a:ext cx="1090899" cy="657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Obraz 28" descr="Znalezione obrazy dla zapytania circle economy">
            <a:extLst>
              <a:ext uri="{FF2B5EF4-FFF2-40B4-BE49-F238E27FC236}">
                <a16:creationId xmlns:a16="http://schemas.microsoft.com/office/drawing/2014/main" id="{0FB60C2A-0A0E-4E97-22B5-0261CBE9E891}"/>
              </a:ext>
            </a:extLst>
          </p:cNvPr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742" y="1148104"/>
            <a:ext cx="1240155" cy="502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" descr="UNIWERSYTET ŁÓDZKI">
            <a:extLst>
              <a:ext uri="{FF2B5EF4-FFF2-40B4-BE49-F238E27FC236}">
                <a16:creationId xmlns:a16="http://schemas.microsoft.com/office/drawing/2014/main" id="{250985DC-002B-3C6C-356C-3B06D8911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36" y="2085703"/>
            <a:ext cx="1226877" cy="45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Prelegenci / Organizatorzy / Komitet Naukowy / Komitet Organizacyjny - PM  NIGHTS">
            <a:extLst>
              <a:ext uri="{FF2B5EF4-FFF2-40B4-BE49-F238E27FC236}">
                <a16:creationId xmlns:a16="http://schemas.microsoft.com/office/drawing/2014/main" id="{4B7C5719-6237-9BEE-2A99-6A59AB18C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48" y="1905387"/>
            <a:ext cx="2244295" cy="82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Logotyp - Politechnika Gdańska">
            <a:extLst>
              <a:ext uri="{FF2B5EF4-FFF2-40B4-BE49-F238E27FC236}">
                <a16:creationId xmlns:a16="http://schemas.microsoft.com/office/drawing/2014/main" id="{6A0E6598-58BF-7470-CCEE-9018CF75D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0" b="31496"/>
          <a:stretch/>
        </p:blipFill>
        <p:spPr bwMode="auto">
          <a:xfrm>
            <a:off x="6840235" y="1880623"/>
            <a:ext cx="2533838" cy="82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2023D5A-C894-A4D5-C938-BF98949B5B9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381731" y="1783246"/>
            <a:ext cx="1071473" cy="1081499"/>
          </a:xfrm>
          <a:prstGeom prst="rect">
            <a:avLst/>
          </a:prstGeom>
        </p:spPr>
      </p:pic>
      <p:pic>
        <p:nvPicPr>
          <p:cNvPr id="34" name="Obraz 33">
            <a:extLst>
              <a:ext uri="{FF2B5EF4-FFF2-40B4-BE49-F238E27FC236}">
                <a16:creationId xmlns:a16="http://schemas.microsoft.com/office/drawing/2014/main" id="{8CCF3210-32FF-B87D-BC35-C5FE9F54D1B7}"/>
              </a:ext>
            </a:extLst>
          </p:cNvPr>
          <p:cNvPicPr/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298" y="1094709"/>
            <a:ext cx="1368833" cy="5691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3A3403B-B3E1-6251-6458-CB416F3186D9}"/>
              </a:ext>
            </a:extLst>
          </p:cNvPr>
          <p:cNvSpPr txBox="1"/>
          <p:nvPr/>
        </p:nvSpPr>
        <p:spPr>
          <a:xfrm>
            <a:off x="3198801" y="356137"/>
            <a:ext cx="60960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l-PL">
                <a:latin typeface="+mj-lt"/>
              </a:rPr>
              <a:t>STOWARZYSZENI, PARTNERZY NAUKOWI, PROJEKTY MIĘDZYNARODOWE</a:t>
            </a:r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3B246A1-8226-C2B4-64C6-89555B4AEABC}"/>
              </a:ext>
            </a:extLst>
          </p:cNvPr>
          <p:cNvSpPr txBox="1"/>
          <p:nvPr/>
        </p:nvSpPr>
        <p:spPr>
          <a:xfrm>
            <a:off x="3312298" y="2964256"/>
            <a:ext cx="60960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l-PL">
                <a:latin typeface="+mj-lt"/>
              </a:rPr>
              <a:t>KLIENCI</a:t>
            </a:r>
            <a:endParaRPr lang="pl-PL"/>
          </a:p>
        </p:txBody>
      </p:sp>
      <p:pic>
        <p:nvPicPr>
          <p:cNvPr id="38" name="Grafika 37">
            <a:extLst>
              <a:ext uri="{FF2B5EF4-FFF2-40B4-BE49-F238E27FC236}">
                <a16:creationId xmlns:a16="http://schemas.microsoft.com/office/drawing/2014/main" id="{CC866C2D-F66B-7412-1F53-6AF20483773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9024401" y="1136698"/>
            <a:ext cx="1581670" cy="438115"/>
          </a:xfrm>
          <a:prstGeom prst="rect">
            <a:avLst/>
          </a:prstGeom>
        </p:spPr>
      </p:pic>
      <p:pic>
        <p:nvPicPr>
          <p:cNvPr id="2054" name="Picture 6" descr="Gminy Opoczno ceramiczne nowe logo - Branding Monitor">
            <a:extLst>
              <a:ext uri="{FF2B5EF4-FFF2-40B4-BE49-F238E27FC236}">
                <a16:creationId xmlns:a16="http://schemas.microsoft.com/office/drawing/2014/main" id="{6E31E1AF-95DA-E740-7DDD-1B2CB680C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925" y="5576980"/>
            <a:ext cx="989591" cy="85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erb powiatu bełchatowskiego – Wikipedia, wolna encyklopedia">
            <a:extLst>
              <a:ext uri="{FF2B5EF4-FFF2-40B4-BE49-F238E27FC236}">
                <a16:creationId xmlns:a16="http://schemas.microsoft.com/office/drawing/2014/main" id="{DF55E70D-6F65-15C9-61C4-8974CBCFD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439" y="4557464"/>
            <a:ext cx="645420" cy="79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trona główna">
            <a:extLst>
              <a:ext uri="{FF2B5EF4-FFF2-40B4-BE49-F238E27FC236}">
                <a16:creationId xmlns:a16="http://schemas.microsoft.com/office/drawing/2014/main" id="{DF1E86F6-49B2-F5E0-AD81-873955AF5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32"/>
          <a:stretch/>
        </p:blipFill>
        <p:spPr bwMode="auto">
          <a:xfrm>
            <a:off x="9469577" y="4495164"/>
            <a:ext cx="826747" cy="79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PPWŁ">
            <a:extLst>
              <a:ext uri="{FF2B5EF4-FFF2-40B4-BE49-F238E27FC236}">
                <a16:creationId xmlns:a16="http://schemas.microsoft.com/office/drawing/2014/main" id="{19B5360C-B0DD-D8DA-AF9E-95AF7ABFF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854" y="5645884"/>
            <a:ext cx="1278589" cy="75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Wieści Nieporęckie – Gmina Nieporęt">
            <a:extLst>
              <a:ext uri="{FF2B5EF4-FFF2-40B4-BE49-F238E27FC236}">
                <a16:creationId xmlns:a16="http://schemas.microsoft.com/office/drawing/2014/main" id="{23079DEF-E179-0CAC-9A7C-37619FD1A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696" y="3371332"/>
            <a:ext cx="633745" cy="84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Obraz 34">
            <a:extLst>
              <a:ext uri="{FF2B5EF4-FFF2-40B4-BE49-F238E27FC236}">
                <a16:creationId xmlns:a16="http://schemas.microsoft.com/office/drawing/2014/main" id="{B2264D86-AFEF-43D6-9602-9212AE521007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248900" y="3240504"/>
            <a:ext cx="1219200" cy="1259305"/>
          </a:xfrm>
          <a:prstGeom prst="rect">
            <a:avLst/>
          </a:prstGeom>
        </p:spPr>
      </p:pic>
      <p:pic>
        <p:nvPicPr>
          <p:cNvPr id="35" name="Obraz 35" descr="Obraz zawierający tekst, clipart&#10;&#10;Opis wygenerowany automatycznie">
            <a:extLst>
              <a:ext uri="{FF2B5EF4-FFF2-40B4-BE49-F238E27FC236}">
                <a16:creationId xmlns:a16="http://schemas.microsoft.com/office/drawing/2014/main" id="{62C9C727-38D8-8D43-DCC3-2EC3B76AC0A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742321" y="3359725"/>
            <a:ext cx="1399674" cy="88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6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8;g71f0e1f894_0_0">
            <a:extLst>
              <a:ext uri="{FF2B5EF4-FFF2-40B4-BE49-F238E27FC236}">
                <a16:creationId xmlns:a16="http://schemas.microsoft.com/office/drawing/2014/main" id="{4D8946A1-2000-1C24-9838-883B6E4751EB}"/>
              </a:ext>
            </a:extLst>
          </p:cNvPr>
          <p:cNvSpPr txBox="1"/>
          <p:nvPr/>
        </p:nvSpPr>
        <p:spPr>
          <a:xfrm>
            <a:off x="9638903" y="2075477"/>
            <a:ext cx="2338346" cy="4673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56688" tIns="28336" rIns="56688" bIns="28336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2000"/>
            </a:pPr>
            <a:endParaRPr lang="pl-PL" sz="1200">
              <a:solidFill>
                <a:schemeClr val="dk1"/>
              </a:solidFill>
            </a:endParaRPr>
          </a:p>
          <a:p>
            <a:pPr algn="ctr">
              <a:lnSpc>
                <a:spcPct val="90000"/>
              </a:lnSpc>
              <a:buClr>
                <a:schemeClr val="dk1"/>
              </a:buClr>
              <a:buSzPts val="2000"/>
            </a:pPr>
            <a:endParaRPr lang="pl-PL" sz="1200">
              <a:solidFill>
                <a:schemeClr val="dk1"/>
              </a:solidFill>
            </a:endParaRPr>
          </a:p>
          <a:p>
            <a:pPr algn="ctr">
              <a:lnSpc>
                <a:spcPct val="90000"/>
              </a:lnSpc>
              <a:buClr>
                <a:schemeClr val="dk1"/>
              </a:buClr>
              <a:buSzPts val="2000"/>
            </a:pPr>
            <a:endParaRPr lang="pl-PL" sz="1200">
              <a:solidFill>
                <a:schemeClr val="dk1"/>
              </a:solidFill>
            </a:endParaRPr>
          </a:p>
          <a:p>
            <a:pPr algn="ctr">
              <a:lnSpc>
                <a:spcPct val="90000"/>
              </a:lnSpc>
              <a:buClr>
                <a:schemeClr val="dk1"/>
              </a:buClr>
              <a:buSzPts val="2000"/>
            </a:pPr>
            <a:endParaRPr lang="pl-PL" sz="1200">
              <a:solidFill>
                <a:schemeClr val="dk1"/>
              </a:solidFill>
            </a:endParaRPr>
          </a:p>
          <a:p>
            <a:pPr algn="ctr">
              <a:lnSpc>
                <a:spcPct val="90000"/>
              </a:lnSpc>
              <a:buClr>
                <a:schemeClr val="dk1"/>
              </a:buClr>
              <a:buSzPts val="2000"/>
            </a:pPr>
            <a:endParaRPr lang="pl-PL" sz="1200">
              <a:solidFill>
                <a:schemeClr val="dk1"/>
              </a:solidFill>
            </a:endParaRPr>
          </a:p>
          <a:p>
            <a:pPr algn="ctr">
              <a:lnSpc>
                <a:spcPct val="90000"/>
              </a:lnSpc>
              <a:buClr>
                <a:schemeClr val="dk1"/>
              </a:buClr>
              <a:buSzPts val="2000"/>
            </a:pPr>
            <a:endParaRPr lang="pl-PL" sz="1200">
              <a:solidFill>
                <a:schemeClr val="dk1"/>
              </a:solidFill>
            </a:endParaRPr>
          </a:p>
          <a:p>
            <a:pPr algn="ctr">
              <a:lnSpc>
                <a:spcPct val="90000"/>
              </a:lnSpc>
              <a:buClr>
                <a:schemeClr val="dk1"/>
              </a:buClr>
              <a:buSzPts val="2000"/>
            </a:pPr>
            <a:endParaRPr lang="pl-PL" sz="1400">
              <a:solidFill>
                <a:schemeClr val="dk1"/>
              </a:solidFill>
            </a:endParaRPr>
          </a:p>
          <a:p>
            <a:pPr algn="ctr">
              <a:lnSpc>
                <a:spcPct val="90000"/>
              </a:lnSpc>
              <a:buClr>
                <a:schemeClr val="dk1"/>
              </a:buClr>
              <a:buSzPts val="2000"/>
            </a:pPr>
            <a:endParaRPr lang="pl-PL" sz="1400">
              <a:solidFill>
                <a:schemeClr val="dk1"/>
              </a:solidFill>
            </a:endParaRPr>
          </a:p>
          <a:p>
            <a:pPr algn="ctr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pl-PL" b="1">
                <a:solidFill>
                  <a:schemeClr val="dk1"/>
                </a:solidFill>
              </a:rPr>
              <a:t>BIURO OLP</a:t>
            </a:r>
            <a:r>
              <a:rPr lang="pl-PL" sz="1400" b="1">
                <a:solidFill>
                  <a:schemeClr val="dk1"/>
                </a:solidFill>
              </a:rPr>
              <a:t> Sp. z o.o.</a:t>
            </a:r>
            <a:endParaRPr lang="pl-PL" sz="1400" b="1">
              <a:solidFill>
                <a:schemeClr val="dk1"/>
              </a:solidFill>
              <a:cs typeface="Calibri"/>
            </a:endParaRPr>
          </a:p>
          <a:p>
            <a:pPr lvl="0" algn="ctr">
              <a:lnSpc>
                <a:spcPct val="90000"/>
              </a:lnSpc>
              <a:buClr>
                <a:schemeClr val="dk1"/>
              </a:buClr>
              <a:buSzPts val="2000"/>
            </a:pPr>
            <a:endParaRPr lang="pl-PL" sz="1400" b="1">
              <a:solidFill>
                <a:schemeClr val="dk1"/>
              </a:solidFill>
              <a:cs typeface="Calibri"/>
            </a:endParaRPr>
          </a:p>
          <a:p>
            <a:pPr lvl="0" algn="ctr">
              <a:lnSpc>
                <a:spcPct val="90000"/>
              </a:lnSpc>
              <a:buClr>
                <a:schemeClr val="dk1"/>
              </a:buClr>
              <a:buSzPts val="2000"/>
            </a:pPr>
            <a:endParaRPr lang="pl-PL" sz="1400" b="1">
              <a:solidFill>
                <a:schemeClr val="dk1"/>
              </a:solidFill>
              <a:cs typeface="Calibri"/>
            </a:endParaRPr>
          </a:p>
          <a:p>
            <a:pPr algn="ctr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pl-PL" sz="1400" err="1">
                <a:effectLst/>
                <a:latin typeface="Futura New Book" panose="020B0502020204020303" pitchFamily="34" charset="0"/>
              </a:rPr>
              <a:t>address</a:t>
            </a:r>
            <a:endParaRPr lang="pl-PL" sz="1400" b="1">
              <a:solidFill>
                <a:schemeClr val="dk1"/>
              </a:solidFill>
              <a:cs typeface="Calibri"/>
            </a:endParaRPr>
          </a:p>
          <a:p>
            <a:pPr lvl="0" algn="ctr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pl-PL" sz="1400" b="1">
                <a:solidFill>
                  <a:srgbClr val="059EB3"/>
                </a:solidFill>
              </a:rPr>
              <a:t>ul. Traugutta 25 lok 1507</a:t>
            </a:r>
            <a:endParaRPr lang="pl-PL" sz="1400" b="1">
              <a:solidFill>
                <a:srgbClr val="059EB3"/>
              </a:solidFill>
              <a:cs typeface="Calibri"/>
            </a:endParaRPr>
          </a:p>
          <a:p>
            <a:pPr algn="ctr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pl-PL" sz="1400" b="1">
                <a:solidFill>
                  <a:srgbClr val="059EB3"/>
                </a:solidFill>
              </a:rPr>
              <a:t>90-113 Łódź </a:t>
            </a:r>
            <a:endParaRPr lang="pl-PL" sz="1400" b="1">
              <a:solidFill>
                <a:srgbClr val="059EB3"/>
              </a:solidFill>
              <a:cs typeface="Calibri"/>
            </a:endParaRPr>
          </a:p>
          <a:p>
            <a:pPr algn="ctr">
              <a:lnSpc>
                <a:spcPct val="90000"/>
              </a:lnSpc>
              <a:buSzPts val="2000"/>
            </a:pPr>
            <a:endParaRPr lang="pl-PL" sz="1400" b="1">
              <a:solidFill>
                <a:srgbClr val="059EB3"/>
              </a:solidFill>
              <a:cs typeface="Calibri"/>
            </a:endParaRPr>
          </a:p>
          <a:p>
            <a:pPr algn="ctr">
              <a:lnSpc>
                <a:spcPct val="90000"/>
              </a:lnSpc>
              <a:buClr>
                <a:schemeClr val="dk1"/>
              </a:buClr>
              <a:buSzPts val="2000"/>
            </a:pPr>
            <a:endParaRPr lang="pl-PL" sz="1400" b="1">
              <a:solidFill>
                <a:schemeClr val="dk1"/>
              </a:solidFill>
            </a:endParaRPr>
          </a:p>
          <a:p>
            <a:pPr lvl="0" algn="ctr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pl-PL" sz="1400" b="1">
                <a:solidFill>
                  <a:schemeClr val="bg1">
                    <a:lumMod val="65000"/>
                  </a:schemeClr>
                </a:solidFill>
              </a:rPr>
              <a:t>KRS</a:t>
            </a:r>
            <a:r>
              <a:rPr lang="pl-PL" sz="1400" b="1">
                <a:solidFill>
                  <a:schemeClr val="dk1"/>
                </a:solidFill>
              </a:rPr>
              <a:t>: 0000553766    </a:t>
            </a:r>
            <a:endParaRPr lang="pl-PL" sz="1400" b="1">
              <a:solidFill>
                <a:schemeClr val="dk1"/>
              </a:solidFill>
              <a:cs typeface="Calibri"/>
            </a:endParaRPr>
          </a:p>
          <a:p>
            <a:pPr lvl="0" algn="ctr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pl-PL" sz="1400" b="1">
                <a:solidFill>
                  <a:schemeClr val="bg1">
                    <a:lumMod val="65000"/>
                  </a:schemeClr>
                </a:solidFill>
              </a:rPr>
              <a:t>NIP:</a:t>
            </a:r>
            <a:r>
              <a:rPr lang="pl-PL" sz="1400" b="1">
                <a:solidFill>
                  <a:schemeClr val="dk1"/>
                </a:solidFill>
              </a:rPr>
              <a:t> 7252084980</a:t>
            </a:r>
            <a:endParaRPr lang="pl-PL" sz="1400" b="1">
              <a:solidFill>
                <a:schemeClr val="dk1"/>
              </a:solidFill>
              <a:cs typeface="Calibri"/>
            </a:endParaRPr>
          </a:p>
          <a:p>
            <a:pPr algn="ctr">
              <a:lnSpc>
                <a:spcPct val="90000"/>
              </a:lnSpc>
              <a:buSzPts val="2000"/>
            </a:pPr>
            <a:endParaRPr lang="pl-PL" sz="1400" b="1">
              <a:solidFill>
                <a:schemeClr val="dk1"/>
              </a:solidFill>
              <a:cs typeface="Calibri"/>
            </a:endParaRPr>
          </a:p>
          <a:p>
            <a:pPr algn="ctr">
              <a:lnSpc>
                <a:spcPct val="90000"/>
              </a:lnSpc>
              <a:buClr>
                <a:prstClr val="black"/>
              </a:buClr>
              <a:buSzPts val="2000"/>
            </a:pPr>
            <a:endParaRPr lang="pl-PL" sz="1400" b="1">
              <a:solidFill>
                <a:srgbClr val="000000"/>
              </a:solidFill>
            </a:endParaRPr>
          </a:p>
          <a:p>
            <a:pPr algn="ctr"/>
            <a:r>
              <a:rPr lang="pl-PL" sz="1400" b="1">
                <a:solidFill>
                  <a:srgbClr val="059EB3"/>
                </a:solidFill>
              </a:rPr>
              <a:t>Maciej Kowalczyk</a:t>
            </a:r>
            <a:endParaRPr lang="pl-PL" sz="1400" b="1">
              <a:solidFill>
                <a:srgbClr val="059EB3"/>
              </a:solidFill>
              <a:cs typeface="Calibri"/>
            </a:endParaRPr>
          </a:p>
          <a:p>
            <a:pPr algn="ctr"/>
            <a:r>
              <a:rPr lang="pl-PL" sz="1400" b="1"/>
              <a:t>+48 607 929 905</a:t>
            </a:r>
          </a:p>
          <a:p>
            <a:pPr algn="ctr"/>
            <a:endParaRPr lang="pl-PL" sz="1400" b="1">
              <a:cs typeface="Calibri"/>
            </a:endParaRPr>
          </a:p>
          <a:p>
            <a:pPr algn="ctr"/>
            <a:r>
              <a:rPr lang="pl-PL" sz="1400" b="1">
                <a:cs typeface="Calibri"/>
              </a:rPr>
              <a:t>biuro@phenohorizon.com</a:t>
            </a:r>
          </a:p>
          <a:p>
            <a:pPr algn="ctr"/>
            <a:endParaRPr lang="pl-PL" sz="1600"/>
          </a:p>
          <a:p>
            <a:pPr algn="ctr"/>
            <a:endParaRPr lang="pl-PL" sz="1600"/>
          </a:p>
          <a:p>
            <a:pPr algn="ctr">
              <a:lnSpc>
                <a:spcPct val="90000"/>
              </a:lnSpc>
              <a:buClr>
                <a:schemeClr val="dk1"/>
              </a:buClr>
              <a:buSzPts val="2000"/>
            </a:pPr>
            <a:endParaRPr lang="pl-PL" sz="1200">
              <a:solidFill>
                <a:schemeClr val="dk1"/>
              </a:solidFill>
              <a:latin typeface="+mj-lt"/>
            </a:endParaRPr>
          </a:p>
        </p:txBody>
      </p:sp>
      <p:pic>
        <p:nvPicPr>
          <p:cNvPr id="6" name="Obraz 3">
            <a:extLst>
              <a:ext uri="{FF2B5EF4-FFF2-40B4-BE49-F238E27FC236}">
                <a16:creationId xmlns:a16="http://schemas.microsoft.com/office/drawing/2014/main" id="{2F9BA824-994A-1B9C-4B24-ED66B0BD00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4" t="11129" r="2836" b="80557"/>
          <a:stretch/>
        </p:blipFill>
        <p:spPr>
          <a:xfrm>
            <a:off x="9638903" y="375010"/>
            <a:ext cx="2338345" cy="950553"/>
          </a:xfrm>
          <a:prstGeom prst="rect">
            <a:avLst/>
          </a:prstGeom>
        </p:spPr>
      </p:pic>
      <p:pic>
        <p:nvPicPr>
          <p:cNvPr id="7" name="Picture 2" descr="Mała wielka ulica Traugutta. Czy znasz jej wszystkie atrakcje? [ZDJĘCIA] -  Urząd Miasta Łodzi">
            <a:extLst>
              <a:ext uri="{FF2B5EF4-FFF2-40B4-BE49-F238E27FC236}">
                <a16:creationId xmlns:a16="http://schemas.microsoft.com/office/drawing/2014/main" id="{E30BF7DB-E1AB-B016-65A7-7DFB121DD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9"/>
          <a:stretch/>
        </p:blipFill>
        <p:spPr bwMode="auto">
          <a:xfrm>
            <a:off x="0" y="0"/>
            <a:ext cx="9344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29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/>
        </p:nvSpPr>
        <p:spPr>
          <a:xfrm>
            <a:off x="1324677" y="2173950"/>
            <a:ext cx="9933131" cy="25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l-PL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CO GMINIE NIEPORĘT STRATEGIA?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5525005" y="2173951"/>
            <a:ext cx="1153800" cy="1153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3864" y="63864"/>
                </a:moveTo>
                <a:cubicBezTo>
                  <a:pt x="65990" y="61642"/>
                  <a:pt x="65990" y="58357"/>
                  <a:pt x="63864" y="56231"/>
                </a:cubicBezTo>
                <a:cubicBezTo>
                  <a:pt x="61642" y="54009"/>
                  <a:pt x="58357" y="54009"/>
                  <a:pt x="56231" y="56231"/>
                </a:cubicBezTo>
                <a:cubicBezTo>
                  <a:pt x="54009" y="58357"/>
                  <a:pt x="54009" y="61642"/>
                  <a:pt x="56231" y="63864"/>
                </a:cubicBezTo>
                <a:cubicBezTo>
                  <a:pt x="58357" y="65990"/>
                  <a:pt x="61642" y="65990"/>
                  <a:pt x="63864" y="63864"/>
                </a:cubicBezTo>
                <a:close/>
                <a:moveTo>
                  <a:pt x="25410" y="94685"/>
                </a:moveTo>
                <a:lnTo>
                  <a:pt x="71690" y="71497"/>
                </a:lnTo>
                <a:lnTo>
                  <a:pt x="94879" y="25120"/>
                </a:lnTo>
                <a:lnTo>
                  <a:pt x="48599" y="48309"/>
                </a:lnTo>
                <a:lnTo>
                  <a:pt x="25410" y="94685"/>
                </a:lnTo>
                <a:close/>
                <a:moveTo>
                  <a:pt x="83188" y="36811"/>
                </a:moveTo>
                <a:lnTo>
                  <a:pt x="67632" y="67632"/>
                </a:lnTo>
                <a:lnTo>
                  <a:pt x="36811" y="83188"/>
                </a:lnTo>
                <a:lnTo>
                  <a:pt x="52367" y="52367"/>
                </a:lnTo>
                <a:lnTo>
                  <a:pt x="83188" y="36811"/>
                </a:lnTo>
                <a:close/>
                <a:moveTo>
                  <a:pt x="60000" y="0"/>
                </a:moveTo>
                <a:cubicBezTo>
                  <a:pt x="26763" y="0"/>
                  <a:pt x="0" y="26763"/>
                  <a:pt x="0" y="60000"/>
                </a:cubicBezTo>
                <a:cubicBezTo>
                  <a:pt x="0" y="93333"/>
                  <a:pt x="26763" y="120000"/>
                  <a:pt x="60000" y="120000"/>
                </a:cubicBezTo>
                <a:cubicBezTo>
                  <a:pt x="93236" y="120000"/>
                  <a:pt x="120000" y="93333"/>
                  <a:pt x="120000" y="60000"/>
                </a:cubicBezTo>
                <a:cubicBezTo>
                  <a:pt x="120000" y="26763"/>
                  <a:pt x="93236" y="0"/>
                  <a:pt x="60000" y="0"/>
                </a:cubicBezTo>
                <a:close/>
                <a:moveTo>
                  <a:pt x="62705" y="114299"/>
                </a:moveTo>
                <a:lnTo>
                  <a:pt x="62705" y="106376"/>
                </a:lnTo>
                <a:cubicBezTo>
                  <a:pt x="62705" y="104734"/>
                  <a:pt x="61642" y="103671"/>
                  <a:pt x="60000" y="103671"/>
                </a:cubicBezTo>
                <a:cubicBezTo>
                  <a:pt x="58357" y="103671"/>
                  <a:pt x="57294" y="104734"/>
                  <a:pt x="57294" y="106376"/>
                </a:cubicBezTo>
                <a:lnTo>
                  <a:pt x="57294" y="114299"/>
                </a:lnTo>
                <a:cubicBezTo>
                  <a:pt x="29468" y="112946"/>
                  <a:pt x="7149" y="90531"/>
                  <a:pt x="5507" y="62801"/>
                </a:cubicBezTo>
                <a:lnTo>
                  <a:pt x="13623" y="62801"/>
                </a:lnTo>
                <a:cubicBezTo>
                  <a:pt x="15265" y="62801"/>
                  <a:pt x="16425" y="61642"/>
                  <a:pt x="16425" y="60000"/>
                </a:cubicBezTo>
                <a:cubicBezTo>
                  <a:pt x="16425" y="58357"/>
                  <a:pt x="15265" y="57294"/>
                  <a:pt x="13623" y="57294"/>
                </a:cubicBezTo>
                <a:lnTo>
                  <a:pt x="5507" y="57294"/>
                </a:lnTo>
                <a:cubicBezTo>
                  <a:pt x="6859" y="29468"/>
                  <a:pt x="29178" y="7149"/>
                  <a:pt x="57294" y="5797"/>
                </a:cubicBezTo>
                <a:lnTo>
                  <a:pt x="57294" y="13719"/>
                </a:lnTo>
                <a:cubicBezTo>
                  <a:pt x="57294" y="15265"/>
                  <a:pt x="58357" y="16425"/>
                  <a:pt x="60000" y="16425"/>
                </a:cubicBezTo>
                <a:cubicBezTo>
                  <a:pt x="61642" y="16425"/>
                  <a:pt x="62705" y="15265"/>
                  <a:pt x="62705" y="13719"/>
                </a:cubicBezTo>
                <a:lnTo>
                  <a:pt x="62705" y="5797"/>
                </a:lnTo>
                <a:cubicBezTo>
                  <a:pt x="90531" y="7149"/>
                  <a:pt x="112946" y="29468"/>
                  <a:pt x="114589" y="57294"/>
                </a:cubicBezTo>
                <a:lnTo>
                  <a:pt x="106376" y="57294"/>
                </a:lnTo>
                <a:cubicBezTo>
                  <a:pt x="104734" y="57294"/>
                  <a:pt x="103671" y="58357"/>
                  <a:pt x="103671" y="60000"/>
                </a:cubicBezTo>
                <a:cubicBezTo>
                  <a:pt x="103671" y="61642"/>
                  <a:pt x="104734" y="62801"/>
                  <a:pt x="106376" y="62801"/>
                </a:cubicBezTo>
                <a:lnTo>
                  <a:pt x="114589" y="62801"/>
                </a:lnTo>
                <a:cubicBezTo>
                  <a:pt x="112946" y="90531"/>
                  <a:pt x="90531" y="112946"/>
                  <a:pt x="62705" y="114299"/>
                </a:cubicBezTo>
                <a:close/>
              </a:path>
            </a:pathLst>
          </a:custGeom>
          <a:solidFill>
            <a:srgbClr val="CBA349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3;p1">
            <a:extLst>
              <a:ext uri="{FF2B5EF4-FFF2-40B4-BE49-F238E27FC236}">
                <a16:creationId xmlns:a16="http://schemas.microsoft.com/office/drawing/2014/main" id="{624CC343-0D59-4644-AC6B-3772F1D64DFA}"/>
              </a:ext>
            </a:extLst>
          </p:cNvPr>
          <p:cNvSpPr/>
          <p:nvPr/>
        </p:nvSpPr>
        <p:spPr>
          <a:xfrm>
            <a:off x="0" y="0"/>
            <a:ext cx="446323" cy="6858000"/>
          </a:xfrm>
          <a:prstGeom prst="rect">
            <a:avLst/>
          </a:prstGeom>
          <a:solidFill>
            <a:srgbClr val="0E2D91"/>
          </a:solidFill>
          <a:ln w="12700" cap="flat" cmpd="sng">
            <a:solidFill>
              <a:srgbClr val="353E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70C0"/>
              </a:solidFill>
              <a:highlight>
                <a:srgbClr val="000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94;p1">
            <a:extLst>
              <a:ext uri="{FF2B5EF4-FFF2-40B4-BE49-F238E27FC236}">
                <a16:creationId xmlns:a16="http://schemas.microsoft.com/office/drawing/2014/main" id="{9B01047A-9329-401C-86AF-C8C35490AA25}"/>
              </a:ext>
            </a:extLst>
          </p:cNvPr>
          <p:cNvSpPr/>
          <p:nvPr/>
        </p:nvSpPr>
        <p:spPr>
          <a:xfrm>
            <a:off x="446323" y="0"/>
            <a:ext cx="116200" cy="6858000"/>
          </a:xfrm>
          <a:prstGeom prst="rect">
            <a:avLst/>
          </a:prstGeom>
          <a:solidFill>
            <a:srgbClr val="CBA3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4" descr="Wieści Nieporęckie – Gmina Nieporęt">
            <a:extLst>
              <a:ext uri="{FF2B5EF4-FFF2-40B4-BE49-F238E27FC236}">
                <a16:creationId xmlns:a16="http://schemas.microsoft.com/office/drawing/2014/main" id="{6B72F936-F7C7-4E30-B894-399024A39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490" y="195563"/>
            <a:ext cx="994692" cy="12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90C997CD-54D9-6B4C-8378-818133CC92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4" t="11129" r="2836" b="80557"/>
          <a:stretch/>
        </p:blipFill>
        <p:spPr>
          <a:xfrm>
            <a:off x="9617936" y="5781071"/>
            <a:ext cx="2575217" cy="10440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"/>
          <p:cNvSpPr txBox="1"/>
          <p:nvPr/>
        </p:nvSpPr>
        <p:spPr>
          <a:xfrm>
            <a:off x="614872" y="3005783"/>
            <a:ext cx="10980357" cy="356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Podstawy do sporządzania strategii rozwoju gminy określają w szczególności: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pl-PL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ustawa z dnia 8 marca 1990 r. o samorządzie gminnym,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pl-PL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ustawa z dnia 6 grudnia 2006 r. o zasadach prowadzenia polityki rozwoju,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pl-PL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ustawa z dnia 3 października 2008 r. o udostępnianiu informacji o środowisku i jego ochronie, udziale społeczeństwa w ochronie środowiska oraz o ocenach oddziaływania na środowisko.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pl-PL" sz="200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lang="pl-PL" sz="2000">
                <a:solidFill>
                  <a:schemeClr val="dk1"/>
                </a:solidFill>
                <a:latin typeface="Calibri"/>
                <a:cs typeface="Calibri"/>
              </a:rPr>
              <a:t>UCHWAŁA NR LVIII/46/2022 RADY GMINY NIEPORĘT z dnia 26 maja 2022 r. w sprawie określenia szczegółowego trybu i harmonogramu opracowania projektu „Strategii Rozwoju Gminy Nieporęt na lata 2022 - 2030”, w tym trybu jej konsultacji, o których mowa w art. 6 ust. 3 ustawy z dnia 6 grudnia 2006 r. o zasadach prowadzenia polityki rozwoju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endParaRPr lang="pl-PL" sz="2000">
              <a:solidFill>
                <a:schemeClr val="dk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UCHWAŁA NR LXIX/14/2023 RADY GMINY NIEPORĘT z dnia 26 stycznia 2023 r.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pl-P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zmieniająca uchwałę w sprawie określenia szczegółowego trybu i harmonogramu opracowania projektu „Strategii Rozwoju Gminy Nieporęt na lata 2022 - 2030”, w tym trybu jej konsultacji, o których mowa w art. 6 ust. 3 ustawy z dnia 6 grudnia 2006 r. o zasadach prowadzenia polityki rozwoju</a:t>
            </a:r>
          </a:p>
          <a:p>
            <a:pPr>
              <a:lnSpc>
                <a:spcPct val="90000"/>
              </a:lnSpc>
              <a:buClr>
                <a:schemeClr val="dk1"/>
              </a:buClr>
              <a:buSzPts val="2000"/>
            </a:pPr>
            <a:endParaRPr lang="pl-PL" sz="2000">
              <a:solidFill>
                <a:schemeClr val="dk1"/>
              </a:solidFill>
              <a:latin typeface="Calibri"/>
              <a:cs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/>
          </a:p>
        </p:txBody>
      </p:sp>
      <p:sp>
        <p:nvSpPr>
          <p:cNvPr id="289" name="Google Shape;289;p10"/>
          <p:cNvSpPr txBox="1"/>
          <p:nvPr/>
        </p:nvSpPr>
        <p:spPr>
          <a:xfrm>
            <a:off x="614872" y="164561"/>
            <a:ext cx="8520600" cy="81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pl-PL" sz="28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PODSTAWY PRAWNE PRZYGOTOWANIA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pl-PL" sz="28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STRATEGII</a:t>
            </a:r>
            <a:endParaRPr/>
          </a:p>
        </p:txBody>
      </p:sp>
      <p:sp>
        <p:nvSpPr>
          <p:cNvPr id="9" name="Google Shape;93;p1">
            <a:extLst>
              <a:ext uri="{FF2B5EF4-FFF2-40B4-BE49-F238E27FC236}">
                <a16:creationId xmlns:a16="http://schemas.microsoft.com/office/drawing/2014/main" id="{556ACAE0-C293-4DFD-8229-F6D278AF76D2}"/>
              </a:ext>
            </a:extLst>
          </p:cNvPr>
          <p:cNvSpPr/>
          <p:nvPr/>
        </p:nvSpPr>
        <p:spPr>
          <a:xfrm>
            <a:off x="0" y="0"/>
            <a:ext cx="446323" cy="6858000"/>
          </a:xfrm>
          <a:prstGeom prst="rect">
            <a:avLst/>
          </a:prstGeom>
          <a:solidFill>
            <a:srgbClr val="0E2D91"/>
          </a:solidFill>
          <a:ln w="12700" cap="flat" cmpd="sng">
            <a:solidFill>
              <a:srgbClr val="353E9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70C0"/>
              </a:solidFill>
              <a:highlight>
                <a:srgbClr val="00008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4;p1">
            <a:extLst>
              <a:ext uri="{FF2B5EF4-FFF2-40B4-BE49-F238E27FC236}">
                <a16:creationId xmlns:a16="http://schemas.microsoft.com/office/drawing/2014/main" id="{01F218A0-2E84-4589-B31A-87B304D062B8}"/>
              </a:ext>
            </a:extLst>
          </p:cNvPr>
          <p:cNvSpPr/>
          <p:nvPr/>
        </p:nvSpPr>
        <p:spPr>
          <a:xfrm>
            <a:off x="446323" y="0"/>
            <a:ext cx="116200" cy="6858000"/>
          </a:xfrm>
          <a:prstGeom prst="rect">
            <a:avLst/>
          </a:prstGeom>
          <a:solidFill>
            <a:srgbClr val="CBA3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4" descr="Wieści Nieporęckie – Gmina Nieporęt">
            <a:extLst>
              <a:ext uri="{FF2B5EF4-FFF2-40B4-BE49-F238E27FC236}">
                <a16:creationId xmlns:a16="http://schemas.microsoft.com/office/drawing/2014/main" id="{F0601672-E359-ADCC-3945-0A5CDBFFC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490" y="195563"/>
            <a:ext cx="994692" cy="128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CA7681A-8EA4-55E5-D3FF-D544000457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4" t="11129" r="2836" b="80557"/>
          <a:stretch/>
        </p:blipFill>
        <p:spPr>
          <a:xfrm>
            <a:off x="9617936" y="5781071"/>
            <a:ext cx="2575217" cy="10440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1509</Words>
  <Application>Microsoft Office PowerPoint</Application>
  <PresentationFormat>Panoramiczny</PresentationFormat>
  <Paragraphs>246</Paragraphs>
  <Slides>28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28</vt:i4>
      </vt:variant>
    </vt:vector>
  </HeadingPairs>
  <TitlesOfParts>
    <vt:vector size="42" baseType="lpstr">
      <vt:lpstr>Calibri Light</vt:lpstr>
      <vt:lpstr>Open Sans</vt:lpstr>
      <vt:lpstr>Arial</vt:lpstr>
      <vt:lpstr>Futura Medium</vt:lpstr>
      <vt:lpstr>Dosis</vt:lpstr>
      <vt:lpstr>Times New Roman</vt:lpstr>
      <vt:lpstr>Futura</vt:lpstr>
      <vt:lpstr>Futura Medium</vt:lpstr>
      <vt:lpstr>Futura New Book</vt:lpstr>
      <vt:lpstr>Calibri</vt:lpstr>
      <vt:lpstr>Futura New Demi</vt:lpstr>
      <vt:lpstr>Motyw pakietu Office</vt:lpstr>
      <vt:lpstr>1_Motyw pakietu Office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Kto był zaangażowany w  proces realizacji Strategii?</vt:lpstr>
      <vt:lpstr>Kluczowe kroki procesu</vt:lpstr>
      <vt:lpstr>CO JEST WAŻNE?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Wiktoria Dzwonek</dc:creator>
  <cp:lastModifiedBy>Wiktoria Dzwonek</cp:lastModifiedBy>
  <cp:revision>3</cp:revision>
  <dcterms:created xsi:type="dcterms:W3CDTF">2021-02-21T09:39:45Z</dcterms:created>
  <dcterms:modified xsi:type="dcterms:W3CDTF">2023-06-29T06:32:18Z</dcterms:modified>
</cp:coreProperties>
</file>